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Lato"/>
      <p:regular r:id="rId21"/>
      <p:bold r:id="rId22"/>
      <p:italic r:id="rId23"/>
      <p:boldItalic r:id="rId24"/>
    </p:embeddedFont>
    <p:embeddedFont>
      <p:font typeface="Bebas Neue"/>
      <p:regular r:id="rId25"/>
    </p:embeddedFont>
    <p:embeddedFont>
      <p:font typeface="Ribeye"/>
      <p:regular r:id="rId26"/>
    </p:embeddedFont>
    <p:embeddedFont>
      <p:font typeface="Darker Grotesque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29" roundtripDataSignature="AMtx7mijNHCe14//rv7ge/d+uNbwZdafF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ibeye-regular.fntdata"/><Relationship Id="rId25" Type="http://schemas.openxmlformats.org/officeDocument/2006/relationships/font" Target="fonts/BebasNeue-regular.fntdata"/><Relationship Id="rId28" Type="http://schemas.openxmlformats.org/officeDocument/2006/relationships/font" Target="fonts/DarkerGrotesque-bold.fntdata"/><Relationship Id="rId27" Type="http://schemas.openxmlformats.org/officeDocument/2006/relationships/font" Target="fonts/DarkerGrotesqu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d02ae4be2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d02ae4be2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Briefly speak about the various reporting visualizations YOLOv5 automatically generates.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d02ae4be2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d02ae4be2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</a:t>
            </a:r>
            <a:r>
              <a:rPr lang="en">
                <a:solidFill>
                  <a:schemeClr val="dk1"/>
                </a:solidFill>
              </a:rPr>
              <a:t>creenshare Wandb.ai visualizations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YOLO family of models has a metric to monitor loss based on objectness score, class probability score, and bounding box regression score.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Two Important Types of Errors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No Label Whatsoever - Model not confident enough to make a prediction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Duel Label - Model believe image contains multiple classes, when it does not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d02ae4be2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d02ae4be2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d07e02e5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d07e02e5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Backbone is how the model extracts important features. CPN is </a:t>
            </a:r>
            <a:r>
              <a:rPr lang="en"/>
              <a:t>important</a:t>
            </a:r>
            <a:r>
              <a:rPr lang="en"/>
              <a:t> as it lowers the computational requirements drastically.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Neck is how the model generates</a:t>
            </a:r>
            <a:r>
              <a:rPr lang="en"/>
              <a:t> feature pyramids which allow the model to classify the same object presented in different sizes and scales. This improves performance on unseen data.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Head is the last step, generating final output vectors which include class probabilities, objectness scores, and bounding boxes.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Carlos and Lavanya talk about their experiences with CVAT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Talk about recommended epochs being 3000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Struggles with asl.yaml and what exactly that is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Weights, specifically the yolov5s weights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3"/>
          <p:cNvSpPr txBox="1"/>
          <p:nvPr>
            <p:ph type="ctrTitle"/>
          </p:nvPr>
        </p:nvSpPr>
        <p:spPr>
          <a:xfrm>
            <a:off x="5615575" y="389900"/>
            <a:ext cx="2815200" cy="42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0" sz="8900">
                <a:solidFill>
                  <a:srgbClr val="F3F3F3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" name="Google Shape;10;p13"/>
          <p:cNvSpPr txBox="1"/>
          <p:nvPr>
            <p:ph idx="1" type="subTitle"/>
          </p:nvPr>
        </p:nvSpPr>
        <p:spPr>
          <a:xfrm>
            <a:off x="713225" y="4300550"/>
            <a:ext cx="4743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3F3F3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cxnSp>
        <p:nvCxnSpPr>
          <p:cNvPr id="11" name="Google Shape;11;p13"/>
          <p:cNvCxnSpPr/>
          <p:nvPr/>
        </p:nvCxnSpPr>
        <p:spPr>
          <a:xfrm>
            <a:off x="-78500" y="4193025"/>
            <a:ext cx="539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13"/>
          <p:cNvGrpSpPr/>
          <p:nvPr/>
        </p:nvGrpSpPr>
        <p:grpSpPr>
          <a:xfrm rot="-5400000">
            <a:off x="-140612" y="3037802"/>
            <a:ext cx="2120966" cy="189474"/>
            <a:chOff x="1031499" y="140013"/>
            <a:chExt cx="2797002" cy="249900"/>
          </a:xfrm>
        </p:grpSpPr>
        <p:grpSp>
          <p:nvGrpSpPr>
            <p:cNvPr id="13" name="Google Shape;13;p13"/>
            <p:cNvGrpSpPr/>
            <p:nvPr/>
          </p:nvGrpSpPr>
          <p:grpSpPr>
            <a:xfrm rot="5400000">
              <a:off x="3008212" y="-430376"/>
              <a:ext cx="249900" cy="1390676"/>
              <a:chOff x="8049324" y="3290824"/>
              <a:chExt cx="249900" cy="1390676"/>
            </a:xfrm>
          </p:grpSpPr>
          <p:sp>
            <p:nvSpPr>
              <p:cNvPr id="14" name="Google Shape;14;p13"/>
              <p:cNvSpPr/>
              <p:nvPr/>
            </p:nvSpPr>
            <p:spPr>
              <a:xfrm>
                <a:off x="8049324" y="4431300"/>
                <a:ext cx="249900" cy="250200"/>
              </a:xfrm>
              <a:prstGeom prst="smileyFace">
                <a:avLst>
                  <a:gd fmla="val 4653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15;p13"/>
              <p:cNvSpPr/>
              <p:nvPr/>
            </p:nvSpPr>
            <p:spPr>
              <a:xfrm>
                <a:off x="8049324" y="4146182"/>
                <a:ext cx="249900" cy="250200"/>
              </a:xfrm>
              <a:prstGeom prst="smileyFace">
                <a:avLst>
                  <a:gd fmla="val 4653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13"/>
              <p:cNvSpPr/>
              <p:nvPr/>
            </p:nvSpPr>
            <p:spPr>
              <a:xfrm>
                <a:off x="8049324" y="3861065"/>
                <a:ext cx="249900" cy="250200"/>
              </a:xfrm>
              <a:prstGeom prst="smileyFace">
                <a:avLst>
                  <a:gd fmla="val 4653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13"/>
              <p:cNvSpPr/>
              <p:nvPr/>
            </p:nvSpPr>
            <p:spPr>
              <a:xfrm>
                <a:off x="8049324" y="3575944"/>
                <a:ext cx="249900" cy="250200"/>
              </a:xfrm>
              <a:prstGeom prst="smileyFace">
                <a:avLst>
                  <a:gd fmla="val 4653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13"/>
              <p:cNvSpPr/>
              <p:nvPr/>
            </p:nvSpPr>
            <p:spPr>
              <a:xfrm>
                <a:off x="8049324" y="3290824"/>
                <a:ext cx="249900" cy="250200"/>
              </a:xfrm>
              <a:prstGeom prst="smileyFace">
                <a:avLst>
                  <a:gd fmla="val 4653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" name="Google Shape;19;p13"/>
            <p:cNvGrpSpPr/>
            <p:nvPr/>
          </p:nvGrpSpPr>
          <p:grpSpPr>
            <a:xfrm rot="5400000">
              <a:off x="1601887" y="-430376"/>
              <a:ext cx="249900" cy="1390676"/>
              <a:chOff x="8049324" y="3290824"/>
              <a:chExt cx="249900" cy="1390676"/>
            </a:xfrm>
          </p:grpSpPr>
          <p:sp>
            <p:nvSpPr>
              <p:cNvPr id="20" name="Google Shape;20;p13"/>
              <p:cNvSpPr/>
              <p:nvPr/>
            </p:nvSpPr>
            <p:spPr>
              <a:xfrm>
                <a:off x="8049324" y="4431300"/>
                <a:ext cx="249900" cy="250200"/>
              </a:xfrm>
              <a:prstGeom prst="smileyFace">
                <a:avLst>
                  <a:gd fmla="val 4653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13"/>
              <p:cNvSpPr/>
              <p:nvPr/>
            </p:nvSpPr>
            <p:spPr>
              <a:xfrm>
                <a:off x="8049324" y="4146182"/>
                <a:ext cx="249900" cy="250200"/>
              </a:xfrm>
              <a:prstGeom prst="smileyFace">
                <a:avLst>
                  <a:gd fmla="val 4653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13"/>
              <p:cNvSpPr/>
              <p:nvPr/>
            </p:nvSpPr>
            <p:spPr>
              <a:xfrm>
                <a:off x="8049324" y="3861065"/>
                <a:ext cx="249900" cy="250200"/>
              </a:xfrm>
              <a:prstGeom prst="smileyFace">
                <a:avLst>
                  <a:gd fmla="val 4653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23;p13"/>
              <p:cNvSpPr/>
              <p:nvPr/>
            </p:nvSpPr>
            <p:spPr>
              <a:xfrm>
                <a:off x="8049324" y="3575944"/>
                <a:ext cx="249900" cy="250200"/>
              </a:xfrm>
              <a:prstGeom prst="smileyFace">
                <a:avLst>
                  <a:gd fmla="val 4653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13"/>
              <p:cNvSpPr/>
              <p:nvPr/>
            </p:nvSpPr>
            <p:spPr>
              <a:xfrm>
                <a:off x="8049324" y="3290824"/>
                <a:ext cx="249900" cy="250200"/>
              </a:xfrm>
              <a:prstGeom prst="smileyFace">
                <a:avLst>
                  <a:gd fmla="val 4653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5" name="Google Shape;25;p13"/>
          <p:cNvCxnSpPr/>
          <p:nvPr/>
        </p:nvCxnSpPr>
        <p:spPr>
          <a:xfrm>
            <a:off x="5398450" y="-3"/>
            <a:ext cx="0" cy="5143800"/>
          </a:xfrm>
          <a:prstGeom prst="straightConnector1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6" name="Google Shape;26;p13"/>
          <p:cNvGrpSpPr/>
          <p:nvPr/>
        </p:nvGrpSpPr>
        <p:grpSpPr>
          <a:xfrm rot="5400000">
            <a:off x="2674154" y="2505143"/>
            <a:ext cx="5143792" cy="133500"/>
            <a:chOff x="-811225" y="-1290625"/>
            <a:chExt cx="4877019" cy="133500"/>
          </a:xfrm>
        </p:grpSpPr>
        <p:sp>
          <p:nvSpPr>
            <p:cNvPr id="27" name="Google Shape;27;p13"/>
            <p:cNvSpPr/>
            <p:nvPr/>
          </p:nvSpPr>
          <p:spPr>
            <a:xfrm>
              <a:off x="-811225" y="-1290625"/>
              <a:ext cx="4007100" cy="13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3"/>
            <p:cNvSpPr/>
            <p:nvPr/>
          </p:nvSpPr>
          <p:spPr>
            <a:xfrm>
              <a:off x="522794" y="-1290625"/>
              <a:ext cx="3543000" cy="133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3"/>
            <p:cNvSpPr/>
            <p:nvPr/>
          </p:nvSpPr>
          <p:spPr>
            <a:xfrm flipH="1">
              <a:off x="63899" y="-1290625"/>
              <a:ext cx="935170" cy="133425"/>
            </a:xfrm>
            <a:prstGeom prst="flowChartInputOut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2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4"/>
          <p:cNvSpPr txBox="1"/>
          <p:nvPr>
            <p:ph type="title"/>
          </p:nvPr>
        </p:nvSpPr>
        <p:spPr>
          <a:xfrm>
            <a:off x="713225" y="539500"/>
            <a:ext cx="68637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2" type="title"/>
          </p:nvPr>
        </p:nvSpPr>
        <p:spPr>
          <a:xfrm>
            <a:off x="713425" y="1652599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" name="Google Shape;33;p14"/>
          <p:cNvSpPr txBox="1"/>
          <p:nvPr>
            <p:ph idx="1" type="subTitle"/>
          </p:nvPr>
        </p:nvSpPr>
        <p:spPr>
          <a:xfrm>
            <a:off x="713425" y="2305300"/>
            <a:ext cx="19551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" name="Google Shape;34;p14"/>
          <p:cNvSpPr txBox="1"/>
          <p:nvPr>
            <p:ph idx="3" type="subTitle"/>
          </p:nvPr>
        </p:nvSpPr>
        <p:spPr>
          <a:xfrm>
            <a:off x="713425" y="19288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" name="Google Shape;35;p14"/>
          <p:cNvSpPr txBox="1"/>
          <p:nvPr>
            <p:ph idx="4" type="title"/>
          </p:nvPr>
        </p:nvSpPr>
        <p:spPr>
          <a:xfrm>
            <a:off x="3167575" y="1652599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6" name="Google Shape;36;p14"/>
          <p:cNvSpPr txBox="1"/>
          <p:nvPr>
            <p:ph idx="5" type="subTitle"/>
          </p:nvPr>
        </p:nvSpPr>
        <p:spPr>
          <a:xfrm>
            <a:off x="3167471" y="2305300"/>
            <a:ext cx="19551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" name="Google Shape;37;p14"/>
          <p:cNvSpPr txBox="1"/>
          <p:nvPr>
            <p:ph idx="6" type="subTitle"/>
          </p:nvPr>
        </p:nvSpPr>
        <p:spPr>
          <a:xfrm>
            <a:off x="3167471" y="19288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" name="Google Shape;38;p14"/>
          <p:cNvSpPr txBox="1"/>
          <p:nvPr>
            <p:ph idx="7" type="title"/>
          </p:nvPr>
        </p:nvSpPr>
        <p:spPr>
          <a:xfrm>
            <a:off x="5621725" y="1652599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" name="Google Shape;39;p14"/>
          <p:cNvSpPr txBox="1"/>
          <p:nvPr>
            <p:ph idx="8" type="subTitle"/>
          </p:nvPr>
        </p:nvSpPr>
        <p:spPr>
          <a:xfrm>
            <a:off x="5621618" y="2305300"/>
            <a:ext cx="19551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14"/>
          <p:cNvSpPr txBox="1"/>
          <p:nvPr>
            <p:ph idx="9" type="subTitle"/>
          </p:nvPr>
        </p:nvSpPr>
        <p:spPr>
          <a:xfrm>
            <a:off x="5621618" y="19288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14"/>
          <p:cNvSpPr txBox="1"/>
          <p:nvPr>
            <p:ph idx="13" type="title"/>
          </p:nvPr>
        </p:nvSpPr>
        <p:spPr>
          <a:xfrm>
            <a:off x="713425" y="3372400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2" name="Google Shape;42;p14"/>
          <p:cNvSpPr txBox="1"/>
          <p:nvPr>
            <p:ph idx="14" type="subTitle"/>
          </p:nvPr>
        </p:nvSpPr>
        <p:spPr>
          <a:xfrm>
            <a:off x="713427" y="4025200"/>
            <a:ext cx="19551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" name="Google Shape;43;p14"/>
          <p:cNvSpPr txBox="1"/>
          <p:nvPr>
            <p:ph idx="15" type="subTitle"/>
          </p:nvPr>
        </p:nvSpPr>
        <p:spPr>
          <a:xfrm>
            <a:off x="713427" y="36487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14"/>
          <p:cNvSpPr txBox="1"/>
          <p:nvPr>
            <p:ph idx="16" type="title"/>
          </p:nvPr>
        </p:nvSpPr>
        <p:spPr>
          <a:xfrm>
            <a:off x="3167575" y="3372400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5" name="Google Shape;45;p14"/>
          <p:cNvSpPr txBox="1"/>
          <p:nvPr>
            <p:ph idx="17" type="subTitle"/>
          </p:nvPr>
        </p:nvSpPr>
        <p:spPr>
          <a:xfrm>
            <a:off x="3167577" y="4025200"/>
            <a:ext cx="19551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" name="Google Shape;46;p14"/>
          <p:cNvSpPr txBox="1"/>
          <p:nvPr>
            <p:ph idx="18" type="subTitle"/>
          </p:nvPr>
        </p:nvSpPr>
        <p:spPr>
          <a:xfrm>
            <a:off x="3167577" y="36487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" name="Google Shape;47;p14"/>
          <p:cNvSpPr txBox="1"/>
          <p:nvPr>
            <p:ph idx="19" type="title"/>
          </p:nvPr>
        </p:nvSpPr>
        <p:spPr>
          <a:xfrm>
            <a:off x="5621725" y="3372400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8" name="Google Shape;48;p14"/>
          <p:cNvSpPr txBox="1"/>
          <p:nvPr>
            <p:ph idx="20" type="subTitle"/>
          </p:nvPr>
        </p:nvSpPr>
        <p:spPr>
          <a:xfrm>
            <a:off x="5621727" y="4025200"/>
            <a:ext cx="19551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" name="Google Shape;49;p14"/>
          <p:cNvSpPr txBox="1"/>
          <p:nvPr>
            <p:ph idx="21" type="subTitle"/>
          </p:nvPr>
        </p:nvSpPr>
        <p:spPr>
          <a:xfrm>
            <a:off x="5621727" y="36487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1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" type="subTitle"/>
          </p:nvPr>
        </p:nvSpPr>
        <p:spPr>
          <a:xfrm>
            <a:off x="1585900" y="2302275"/>
            <a:ext cx="13989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3" name="Google Shape;53;p15"/>
          <p:cNvSpPr txBox="1"/>
          <p:nvPr>
            <p:ph idx="2" type="subTitle"/>
          </p:nvPr>
        </p:nvSpPr>
        <p:spPr>
          <a:xfrm>
            <a:off x="1585900" y="1910475"/>
            <a:ext cx="13989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15"/>
          <p:cNvSpPr txBox="1"/>
          <p:nvPr>
            <p:ph idx="3" type="subTitle"/>
          </p:nvPr>
        </p:nvSpPr>
        <p:spPr>
          <a:xfrm>
            <a:off x="3927125" y="2302275"/>
            <a:ext cx="13989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5" name="Google Shape;55;p15"/>
          <p:cNvSpPr txBox="1"/>
          <p:nvPr>
            <p:ph idx="4" type="subTitle"/>
          </p:nvPr>
        </p:nvSpPr>
        <p:spPr>
          <a:xfrm>
            <a:off x="3927125" y="1910475"/>
            <a:ext cx="13989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6" name="Google Shape;56;p15"/>
          <p:cNvSpPr txBox="1"/>
          <p:nvPr>
            <p:ph idx="5" type="subTitle"/>
          </p:nvPr>
        </p:nvSpPr>
        <p:spPr>
          <a:xfrm>
            <a:off x="6268375" y="2302275"/>
            <a:ext cx="13989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7" name="Google Shape;57;p15"/>
          <p:cNvSpPr txBox="1"/>
          <p:nvPr>
            <p:ph idx="6" type="subTitle"/>
          </p:nvPr>
        </p:nvSpPr>
        <p:spPr>
          <a:xfrm>
            <a:off x="6268375" y="1910475"/>
            <a:ext cx="13989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8" name="Google Shape;58;p15"/>
          <p:cNvSpPr txBox="1"/>
          <p:nvPr>
            <p:ph idx="7" type="subTitle"/>
          </p:nvPr>
        </p:nvSpPr>
        <p:spPr>
          <a:xfrm>
            <a:off x="1585900" y="3822950"/>
            <a:ext cx="13989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9" name="Google Shape;59;p15"/>
          <p:cNvSpPr txBox="1"/>
          <p:nvPr>
            <p:ph idx="8" type="subTitle"/>
          </p:nvPr>
        </p:nvSpPr>
        <p:spPr>
          <a:xfrm>
            <a:off x="1585900" y="3431150"/>
            <a:ext cx="13989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0" name="Google Shape;60;p15"/>
          <p:cNvSpPr txBox="1"/>
          <p:nvPr>
            <p:ph idx="9" type="subTitle"/>
          </p:nvPr>
        </p:nvSpPr>
        <p:spPr>
          <a:xfrm>
            <a:off x="3927125" y="3822950"/>
            <a:ext cx="13989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1" name="Google Shape;61;p15"/>
          <p:cNvSpPr txBox="1"/>
          <p:nvPr>
            <p:ph idx="13" type="subTitle"/>
          </p:nvPr>
        </p:nvSpPr>
        <p:spPr>
          <a:xfrm>
            <a:off x="3927125" y="3431150"/>
            <a:ext cx="13989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2" name="Google Shape;62;p15"/>
          <p:cNvSpPr txBox="1"/>
          <p:nvPr>
            <p:ph idx="14" type="subTitle"/>
          </p:nvPr>
        </p:nvSpPr>
        <p:spPr>
          <a:xfrm>
            <a:off x="6268375" y="3822950"/>
            <a:ext cx="13989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3" name="Google Shape;63;p15"/>
          <p:cNvSpPr txBox="1"/>
          <p:nvPr>
            <p:ph idx="15" type="subTitle"/>
          </p:nvPr>
        </p:nvSpPr>
        <p:spPr>
          <a:xfrm>
            <a:off x="6268375" y="3431150"/>
            <a:ext cx="13989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cxnSp>
        <p:nvCxnSpPr>
          <p:cNvPr id="64" name="Google Shape;64;p15"/>
          <p:cNvCxnSpPr/>
          <p:nvPr/>
        </p:nvCxnSpPr>
        <p:spPr>
          <a:xfrm>
            <a:off x="1600" y="1519250"/>
            <a:ext cx="8820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5" name="Google Shape;65;p15"/>
          <p:cNvGrpSpPr/>
          <p:nvPr/>
        </p:nvGrpSpPr>
        <p:grpSpPr>
          <a:xfrm rot="-5400000">
            <a:off x="6391854" y="2394542"/>
            <a:ext cx="5146593" cy="357700"/>
            <a:chOff x="-811225" y="-1290625"/>
            <a:chExt cx="4876901" cy="133500"/>
          </a:xfrm>
        </p:grpSpPr>
        <p:sp>
          <p:nvSpPr>
            <p:cNvPr id="66" name="Google Shape;66;p15"/>
            <p:cNvSpPr/>
            <p:nvPr/>
          </p:nvSpPr>
          <p:spPr>
            <a:xfrm>
              <a:off x="-811225" y="-1290625"/>
              <a:ext cx="4007100" cy="13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522676" y="-1290625"/>
              <a:ext cx="3543000" cy="133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5"/>
            <p:cNvSpPr/>
            <p:nvPr/>
          </p:nvSpPr>
          <p:spPr>
            <a:xfrm flipH="1">
              <a:off x="63899" y="-1290625"/>
              <a:ext cx="935170" cy="133425"/>
            </a:xfrm>
            <a:prstGeom prst="flowChartInputOut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subTitle"/>
          </p:nvPr>
        </p:nvSpPr>
        <p:spPr>
          <a:xfrm>
            <a:off x="2704829" y="3068575"/>
            <a:ext cx="1742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2" name="Google Shape;72;p16"/>
          <p:cNvSpPr txBox="1"/>
          <p:nvPr>
            <p:ph idx="2" type="subTitle"/>
          </p:nvPr>
        </p:nvSpPr>
        <p:spPr>
          <a:xfrm>
            <a:off x="2704842" y="2696575"/>
            <a:ext cx="17427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3" name="Google Shape;73;p16"/>
          <p:cNvSpPr txBox="1"/>
          <p:nvPr>
            <p:ph idx="3" type="subTitle"/>
          </p:nvPr>
        </p:nvSpPr>
        <p:spPr>
          <a:xfrm>
            <a:off x="4696446" y="3068575"/>
            <a:ext cx="1742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4" name="Google Shape;74;p16"/>
          <p:cNvSpPr txBox="1"/>
          <p:nvPr>
            <p:ph idx="4" type="subTitle"/>
          </p:nvPr>
        </p:nvSpPr>
        <p:spPr>
          <a:xfrm>
            <a:off x="4696458" y="2696575"/>
            <a:ext cx="17427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16"/>
          <p:cNvSpPr txBox="1"/>
          <p:nvPr>
            <p:ph idx="5" type="subTitle"/>
          </p:nvPr>
        </p:nvSpPr>
        <p:spPr>
          <a:xfrm>
            <a:off x="6688063" y="3068575"/>
            <a:ext cx="1742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6" name="Google Shape;76;p16"/>
          <p:cNvSpPr txBox="1"/>
          <p:nvPr>
            <p:ph idx="6" type="subTitle"/>
          </p:nvPr>
        </p:nvSpPr>
        <p:spPr>
          <a:xfrm>
            <a:off x="6688075" y="2696575"/>
            <a:ext cx="17427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7" name="Google Shape;77;p16"/>
          <p:cNvSpPr txBox="1"/>
          <p:nvPr>
            <p:ph idx="7" type="subTitle"/>
          </p:nvPr>
        </p:nvSpPr>
        <p:spPr>
          <a:xfrm>
            <a:off x="713219" y="3068575"/>
            <a:ext cx="1742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8" name="Google Shape;78;p16"/>
          <p:cNvSpPr txBox="1"/>
          <p:nvPr>
            <p:ph idx="8" type="subTitle"/>
          </p:nvPr>
        </p:nvSpPr>
        <p:spPr>
          <a:xfrm>
            <a:off x="713219" y="2696575"/>
            <a:ext cx="17427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79" name="Google Shape;79;p16"/>
          <p:cNvGrpSpPr/>
          <p:nvPr/>
        </p:nvGrpSpPr>
        <p:grpSpPr>
          <a:xfrm>
            <a:off x="8954492" y="0"/>
            <a:ext cx="189499" cy="5143500"/>
            <a:chOff x="8954492" y="0"/>
            <a:chExt cx="189499" cy="5143500"/>
          </a:xfrm>
        </p:grpSpPr>
        <p:grpSp>
          <p:nvGrpSpPr>
            <p:cNvPr id="80" name="Google Shape;80;p16"/>
            <p:cNvGrpSpPr/>
            <p:nvPr/>
          </p:nvGrpSpPr>
          <p:grpSpPr>
            <a:xfrm flipH="1" rot="5400000">
              <a:off x="7988898" y="2477005"/>
              <a:ext cx="2120686" cy="189499"/>
              <a:chOff x="1031499" y="140013"/>
              <a:chExt cx="2797002" cy="249900"/>
            </a:xfrm>
          </p:grpSpPr>
          <p:grpSp>
            <p:nvGrpSpPr>
              <p:cNvPr id="81" name="Google Shape;81;p16"/>
              <p:cNvGrpSpPr/>
              <p:nvPr/>
            </p:nvGrpSpPr>
            <p:grpSpPr>
              <a:xfrm rot="5400000">
                <a:off x="3008212" y="-430376"/>
                <a:ext cx="249900" cy="1390676"/>
                <a:chOff x="8049324" y="3290824"/>
                <a:chExt cx="249900" cy="1390676"/>
              </a:xfrm>
            </p:grpSpPr>
            <p:sp>
              <p:nvSpPr>
                <p:cNvPr id="82" name="Google Shape;82;p16"/>
                <p:cNvSpPr/>
                <p:nvPr/>
              </p:nvSpPr>
              <p:spPr>
                <a:xfrm>
                  <a:off x="8049324" y="4431300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" name="Google Shape;83;p16"/>
                <p:cNvSpPr/>
                <p:nvPr/>
              </p:nvSpPr>
              <p:spPr>
                <a:xfrm>
                  <a:off x="8049324" y="4146182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" name="Google Shape;84;p16"/>
                <p:cNvSpPr/>
                <p:nvPr/>
              </p:nvSpPr>
              <p:spPr>
                <a:xfrm>
                  <a:off x="8049324" y="3861065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" name="Google Shape;85;p16"/>
                <p:cNvSpPr/>
                <p:nvPr/>
              </p:nvSpPr>
              <p:spPr>
                <a:xfrm>
                  <a:off x="8049324" y="3575944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" name="Google Shape;86;p16"/>
                <p:cNvSpPr/>
                <p:nvPr/>
              </p:nvSpPr>
              <p:spPr>
                <a:xfrm>
                  <a:off x="8049324" y="3290824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7" name="Google Shape;87;p16"/>
              <p:cNvGrpSpPr/>
              <p:nvPr/>
            </p:nvGrpSpPr>
            <p:grpSpPr>
              <a:xfrm rot="5400000">
                <a:off x="1601887" y="-430376"/>
                <a:ext cx="249900" cy="1390676"/>
                <a:chOff x="8049324" y="3290824"/>
                <a:chExt cx="249900" cy="1390676"/>
              </a:xfrm>
            </p:grpSpPr>
            <p:sp>
              <p:nvSpPr>
                <p:cNvPr id="88" name="Google Shape;88;p16"/>
                <p:cNvSpPr/>
                <p:nvPr/>
              </p:nvSpPr>
              <p:spPr>
                <a:xfrm>
                  <a:off x="8049324" y="4431300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" name="Google Shape;89;p16"/>
                <p:cNvSpPr/>
                <p:nvPr/>
              </p:nvSpPr>
              <p:spPr>
                <a:xfrm>
                  <a:off x="8049324" y="4146182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" name="Google Shape;90;p16"/>
                <p:cNvSpPr/>
                <p:nvPr/>
              </p:nvSpPr>
              <p:spPr>
                <a:xfrm>
                  <a:off x="8049324" y="3861065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" name="Google Shape;91;p16"/>
                <p:cNvSpPr/>
                <p:nvPr/>
              </p:nvSpPr>
              <p:spPr>
                <a:xfrm>
                  <a:off x="8049324" y="3575944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2" name="Google Shape;92;p16"/>
                <p:cNvSpPr/>
                <p:nvPr/>
              </p:nvSpPr>
              <p:spPr>
                <a:xfrm>
                  <a:off x="8049324" y="3290824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93" name="Google Shape;93;p16"/>
            <p:cNvCxnSpPr/>
            <p:nvPr/>
          </p:nvCxnSpPr>
          <p:spPr>
            <a:xfrm>
              <a:off x="8954500" y="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94" name="Google Shape;94;p16"/>
          <p:cNvGrpSpPr/>
          <p:nvPr/>
        </p:nvGrpSpPr>
        <p:grpSpPr>
          <a:xfrm flipH="1">
            <a:off x="-56" y="0"/>
            <a:ext cx="189499" cy="5143500"/>
            <a:chOff x="8954492" y="0"/>
            <a:chExt cx="189499" cy="5143500"/>
          </a:xfrm>
        </p:grpSpPr>
        <p:grpSp>
          <p:nvGrpSpPr>
            <p:cNvPr id="95" name="Google Shape;95;p16"/>
            <p:cNvGrpSpPr/>
            <p:nvPr/>
          </p:nvGrpSpPr>
          <p:grpSpPr>
            <a:xfrm flipH="1" rot="5400000">
              <a:off x="7988898" y="2477005"/>
              <a:ext cx="2120686" cy="189499"/>
              <a:chOff x="1031499" y="140013"/>
              <a:chExt cx="2797002" cy="249900"/>
            </a:xfrm>
          </p:grpSpPr>
          <p:grpSp>
            <p:nvGrpSpPr>
              <p:cNvPr id="96" name="Google Shape;96;p16"/>
              <p:cNvGrpSpPr/>
              <p:nvPr/>
            </p:nvGrpSpPr>
            <p:grpSpPr>
              <a:xfrm rot="5400000">
                <a:off x="3008212" y="-430376"/>
                <a:ext cx="249900" cy="1390676"/>
                <a:chOff x="8049324" y="3290824"/>
                <a:chExt cx="249900" cy="1390676"/>
              </a:xfrm>
            </p:grpSpPr>
            <p:sp>
              <p:nvSpPr>
                <p:cNvPr id="97" name="Google Shape;97;p16"/>
                <p:cNvSpPr/>
                <p:nvPr/>
              </p:nvSpPr>
              <p:spPr>
                <a:xfrm>
                  <a:off x="8049324" y="4431300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" name="Google Shape;98;p16"/>
                <p:cNvSpPr/>
                <p:nvPr/>
              </p:nvSpPr>
              <p:spPr>
                <a:xfrm>
                  <a:off x="8049324" y="4146182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" name="Google Shape;99;p16"/>
                <p:cNvSpPr/>
                <p:nvPr/>
              </p:nvSpPr>
              <p:spPr>
                <a:xfrm>
                  <a:off x="8049324" y="3861065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" name="Google Shape;100;p16"/>
                <p:cNvSpPr/>
                <p:nvPr/>
              </p:nvSpPr>
              <p:spPr>
                <a:xfrm>
                  <a:off x="8049324" y="3575944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" name="Google Shape;101;p16"/>
                <p:cNvSpPr/>
                <p:nvPr/>
              </p:nvSpPr>
              <p:spPr>
                <a:xfrm>
                  <a:off x="8049324" y="3290824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2" name="Google Shape;102;p16"/>
              <p:cNvGrpSpPr/>
              <p:nvPr/>
            </p:nvGrpSpPr>
            <p:grpSpPr>
              <a:xfrm rot="5400000">
                <a:off x="1601887" y="-430376"/>
                <a:ext cx="249900" cy="1390676"/>
                <a:chOff x="8049324" y="3290824"/>
                <a:chExt cx="249900" cy="1390676"/>
              </a:xfrm>
            </p:grpSpPr>
            <p:sp>
              <p:nvSpPr>
                <p:cNvPr id="103" name="Google Shape;103;p16"/>
                <p:cNvSpPr/>
                <p:nvPr/>
              </p:nvSpPr>
              <p:spPr>
                <a:xfrm>
                  <a:off x="8049324" y="4431300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" name="Google Shape;104;p16"/>
                <p:cNvSpPr/>
                <p:nvPr/>
              </p:nvSpPr>
              <p:spPr>
                <a:xfrm>
                  <a:off x="8049324" y="4146182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5" name="Google Shape;105;p16"/>
                <p:cNvSpPr/>
                <p:nvPr/>
              </p:nvSpPr>
              <p:spPr>
                <a:xfrm>
                  <a:off x="8049324" y="3861065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6" name="Google Shape;106;p16"/>
                <p:cNvSpPr/>
                <p:nvPr/>
              </p:nvSpPr>
              <p:spPr>
                <a:xfrm>
                  <a:off x="8049324" y="3575944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7" name="Google Shape;107;p16"/>
                <p:cNvSpPr/>
                <p:nvPr/>
              </p:nvSpPr>
              <p:spPr>
                <a:xfrm>
                  <a:off x="8049324" y="3290824"/>
                  <a:ext cx="249900" cy="250200"/>
                </a:xfrm>
                <a:prstGeom prst="smileyFace">
                  <a:avLst>
                    <a:gd fmla="val 4653" name="adj"/>
                  </a:avLst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08" name="Google Shape;108;p16"/>
            <p:cNvCxnSpPr/>
            <p:nvPr/>
          </p:nvCxnSpPr>
          <p:spPr>
            <a:xfrm>
              <a:off x="8954500" y="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9" name="Google Shape;109;p16"/>
          <p:cNvSpPr/>
          <p:nvPr/>
        </p:nvSpPr>
        <p:spPr>
          <a:xfrm>
            <a:off x="182575" y="4729175"/>
            <a:ext cx="8772600" cy="21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1" type="subTitle"/>
          </p:nvPr>
        </p:nvSpPr>
        <p:spPr>
          <a:xfrm>
            <a:off x="1083950" y="3360575"/>
            <a:ext cx="17946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17"/>
          <p:cNvSpPr txBox="1"/>
          <p:nvPr>
            <p:ph idx="2" type="subTitle"/>
          </p:nvPr>
        </p:nvSpPr>
        <p:spPr>
          <a:xfrm>
            <a:off x="1083950" y="2889250"/>
            <a:ext cx="17946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ibey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9pPr>
          </a:lstStyle>
          <a:p/>
        </p:txBody>
      </p:sp>
      <p:sp>
        <p:nvSpPr>
          <p:cNvPr id="114" name="Google Shape;114;p17"/>
          <p:cNvSpPr txBox="1"/>
          <p:nvPr>
            <p:ph idx="3" type="subTitle"/>
          </p:nvPr>
        </p:nvSpPr>
        <p:spPr>
          <a:xfrm>
            <a:off x="3674570" y="3360575"/>
            <a:ext cx="17946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5" name="Google Shape;115;p17"/>
          <p:cNvSpPr txBox="1"/>
          <p:nvPr>
            <p:ph idx="4" type="subTitle"/>
          </p:nvPr>
        </p:nvSpPr>
        <p:spPr>
          <a:xfrm>
            <a:off x="3674574" y="2889250"/>
            <a:ext cx="17946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ibey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9pPr>
          </a:lstStyle>
          <a:p/>
        </p:txBody>
      </p:sp>
      <p:sp>
        <p:nvSpPr>
          <p:cNvPr id="116" name="Google Shape;116;p17"/>
          <p:cNvSpPr txBox="1"/>
          <p:nvPr>
            <p:ph idx="5" type="subTitle"/>
          </p:nvPr>
        </p:nvSpPr>
        <p:spPr>
          <a:xfrm>
            <a:off x="6265190" y="3360575"/>
            <a:ext cx="17946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7" name="Google Shape;117;p17"/>
          <p:cNvSpPr txBox="1"/>
          <p:nvPr>
            <p:ph idx="6" type="subTitle"/>
          </p:nvPr>
        </p:nvSpPr>
        <p:spPr>
          <a:xfrm>
            <a:off x="6265197" y="2889250"/>
            <a:ext cx="17946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ibey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Font typeface="Ribeye"/>
              <a:buNone/>
              <a:defRPr sz="3000">
                <a:latin typeface="Ribeye"/>
                <a:ea typeface="Ribeye"/>
                <a:cs typeface="Ribeye"/>
                <a:sym typeface="Ribeye"/>
              </a:defRPr>
            </a:lvl9pPr>
          </a:lstStyle>
          <a:p/>
        </p:txBody>
      </p:sp>
      <p:cxnSp>
        <p:nvCxnSpPr>
          <p:cNvPr id="118" name="Google Shape;118;p17"/>
          <p:cNvCxnSpPr/>
          <p:nvPr/>
        </p:nvCxnSpPr>
        <p:spPr>
          <a:xfrm>
            <a:off x="8726500" y="-4750"/>
            <a:ext cx="0" cy="5162400"/>
          </a:xfrm>
          <a:prstGeom prst="straightConnector1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9" name="Google Shape;119;p17"/>
          <p:cNvGrpSpPr/>
          <p:nvPr/>
        </p:nvGrpSpPr>
        <p:grpSpPr>
          <a:xfrm rot="5400000">
            <a:off x="7760898" y="965593"/>
            <a:ext cx="2120686" cy="189499"/>
            <a:chOff x="1031499" y="140013"/>
            <a:chExt cx="2797002" cy="249900"/>
          </a:xfrm>
        </p:grpSpPr>
        <p:grpSp>
          <p:nvGrpSpPr>
            <p:cNvPr id="120" name="Google Shape;120;p17"/>
            <p:cNvGrpSpPr/>
            <p:nvPr/>
          </p:nvGrpSpPr>
          <p:grpSpPr>
            <a:xfrm rot="5400000">
              <a:off x="3008212" y="-430376"/>
              <a:ext cx="249900" cy="1390676"/>
              <a:chOff x="8049324" y="3290824"/>
              <a:chExt cx="249900" cy="1390676"/>
            </a:xfrm>
          </p:grpSpPr>
          <p:sp>
            <p:nvSpPr>
              <p:cNvPr id="121" name="Google Shape;121;p17"/>
              <p:cNvSpPr/>
              <p:nvPr/>
            </p:nvSpPr>
            <p:spPr>
              <a:xfrm>
                <a:off x="8049324" y="4431300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17"/>
              <p:cNvSpPr/>
              <p:nvPr/>
            </p:nvSpPr>
            <p:spPr>
              <a:xfrm>
                <a:off x="8049324" y="4146182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7"/>
              <p:cNvSpPr/>
              <p:nvPr/>
            </p:nvSpPr>
            <p:spPr>
              <a:xfrm>
                <a:off x="8049324" y="3861065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17"/>
              <p:cNvSpPr/>
              <p:nvPr/>
            </p:nvSpPr>
            <p:spPr>
              <a:xfrm>
                <a:off x="8049324" y="3575944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17"/>
              <p:cNvSpPr/>
              <p:nvPr/>
            </p:nvSpPr>
            <p:spPr>
              <a:xfrm>
                <a:off x="8049324" y="3290824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6" name="Google Shape;126;p17"/>
            <p:cNvGrpSpPr/>
            <p:nvPr/>
          </p:nvGrpSpPr>
          <p:grpSpPr>
            <a:xfrm rot="5400000">
              <a:off x="1601887" y="-430376"/>
              <a:ext cx="249900" cy="1390676"/>
              <a:chOff x="8049324" y="3290824"/>
              <a:chExt cx="249900" cy="1390676"/>
            </a:xfrm>
          </p:grpSpPr>
          <p:sp>
            <p:nvSpPr>
              <p:cNvPr id="127" name="Google Shape;127;p17"/>
              <p:cNvSpPr/>
              <p:nvPr/>
            </p:nvSpPr>
            <p:spPr>
              <a:xfrm>
                <a:off x="8049324" y="4431300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17"/>
              <p:cNvSpPr/>
              <p:nvPr/>
            </p:nvSpPr>
            <p:spPr>
              <a:xfrm>
                <a:off x="8049324" y="4146182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17"/>
              <p:cNvSpPr/>
              <p:nvPr/>
            </p:nvSpPr>
            <p:spPr>
              <a:xfrm>
                <a:off x="8049324" y="3861065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17"/>
              <p:cNvSpPr/>
              <p:nvPr/>
            </p:nvSpPr>
            <p:spPr>
              <a:xfrm>
                <a:off x="8049324" y="3575944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17"/>
              <p:cNvSpPr/>
              <p:nvPr/>
            </p:nvSpPr>
            <p:spPr>
              <a:xfrm>
                <a:off x="8049324" y="3290824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132" name="Google Shape;132;p17"/>
          <p:cNvCxnSpPr/>
          <p:nvPr/>
        </p:nvCxnSpPr>
        <p:spPr>
          <a:xfrm>
            <a:off x="411175" y="-4750"/>
            <a:ext cx="0" cy="5162400"/>
          </a:xfrm>
          <a:prstGeom prst="straightConnector1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" name="Google Shape;133;p17"/>
          <p:cNvCxnSpPr/>
          <p:nvPr/>
        </p:nvCxnSpPr>
        <p:spPr>
          <a:xfrm rot="10800000">
            <a:off x="410875" y="4957700"/>
            <a:ext cx="8313900" cy="0"/>
          </a:xfrm>
          <a:prstGeom prst="straightConnector1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title"/>
          </p:nvPr>
        </p:nvSpPr>
        <p:spPr>
          <a:xfrm>
            <a:off x="713225" y="615700"/>
            <a:ext cx="32175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136" name="Google Shape;136;p18"/>
          <p:cNvSpPr txBox="1"/>
          <p:nvPr>
            <p:ph idx="1" type="subTitle"/>
          </p:nvPr>
        </p:nvSpPr>
        <p:spPr>
          <a:xfrm>
            <a:off x="713225" y="1908600"/>
            <a:ext cx="32175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7" name="Google Shape;137;p18"/>
          <p:cNvSpPr txBox="1"/>
          <p:nvPr>
            <p:ph idx="2" type="subTitle"/>
          </p:nvPr>
        </p:nvSpPr>
        <p:spPr>
          <a:xfrm>
            <a:off x="713225" y="1458075"/>
            <a:ext cx="32175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8" name="Google Shape;138;p18"/>
          <p:cNvSpPr txBox="1"/>
          <p:nvPr/>
        </p:nvSpPr>
        <p:spPr>
          <a:xfrm>
            <a:off x="713225" y="3630850"/>
            <a:ext cx="32703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CREDITS: This presentation template was created by </a:t>
            </a:r>
            <a:r>
              <a:rPr b="1" i="0" lang="en" sz="1400" u="none" cap="none" strike="noStrike">
                <a:solidFill>
                  <a:schemeClr val="dk1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4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, including icons by </a:t>
            </a:r>
            <a:r>
              <a:rPr b="1" i="0" lang="en" sz="1400" u="none" cap="none" strike="noStrike">
                <a:solidFill>
                  <a:schemeClr val="dk1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4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, and infographics &amp; images by </a:t>
            </a:r>
            <a:r>
              <a:rPr b="1" i="0" lang="en" sz="1400" u="none" cap="none" strike="noStrike">
                <a:solidFill>
                  <a:schemeClr val="dk1"/>
                </a:solidFill>
                <a:uFill>
                  <a:noFill/>
                </a:uFill>
                <a:latin typeface="Darker Grotesque"/>
                <a:ea typeface="Darker Grotesque"/>
                <a:cs typeface="Darker Grotesque"/>
                <a:sym typeface="Darker Grotesqu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400" u="none" cap="none" strike="noStrike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grpSp>
        <p:nvGrpSpPr>
          <p:cNvPr id="139" name="Google Shape;139;p18"/>
          <p:cNvGrpSpPr/>
          <p:nvPr/>
        </p:nvGrpSpPr>
        <p:grpSpPr>
          <a:xfrm flipH="1">
            <a:off x="5224437" y="1270980"/>
            <a:ext cx="3919565" cy="2809855"/>
            <a:chOff x="-811225" y="-1290625"/>
            <a:chExt cx="4876901" cy="133500"/>
          </a:xfrm>
        </p:grpSpPr>
        <p:sp>
          <p:nvSpPr>
            <p:cNvPr id="140" name="Google Shape;140;p18"/>
            <p:cNvSpPr/>
            <p:nvPr/>
          </p:nvSpPr>
          <p:spPr>
            <a:xfrm>
              <a:off x="-811225" y="-1290625"/>
              <a:ext cx="4007100" cy="13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522676" y="-1290625"/>
              <a:ext cx="3543000" cy="133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8"/>
            <p:cNvSpPr/>
            <p:nvPr/>
          </p:nvSpPr>
          <p:spPr>
            <a:xfrm flipH="1">
              <a:off x="63899" y="-1290625"/>
              <a:ext cx="935170" cy="133425"/>
            </a:xfrm>
            <a:prstGeom prst="flowChartInputOut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" name="Google Shape;143;p18"/>
          <p:cNvGrpSpPr/>
          <p:nvPr/>
        </p:nvGrpSpPr>
        <p:grpSpPr>
          <a:xfrm>
            <a:off x="4493520" y="743234"/>
            <a:ext cx="2530141" cy="3865344"/>
            <a:chOff x="761450" y="532975"/>
            <a:chExt cx="644425" cy="984500"/>
          </a:xfrm>
        </p:grpSpPr>
        <p:sp>
          <p:nvSpPr>
            <p:cNvPr id="144" name="Google Shape;144;p18"/>
            <p:cNvSpPr/>
            <p:nvPr/>
          </p:nvSpPr>
          <p:spPr>
            <a:xfrm>
              <a:off x="763550" y="532975"/>
              <a:ext cx="642325" cy="984500"/>
            </a:xfrm>
            <a:custGeom>
              <a:rect b="b" l="l" r="r" t="t"/>
              <a:pathLst>
                <a:path extrusionOk="0" h="39380" w="25693">
                  <a:moveTo>
                    <a:pt x="25083" y="25882"/>
                  </a:moveTo>
                  <a:cubicBezTo>
                    <a:pt x="23233" y="37571"/>
                    <a:pt x="6434" y="39379"/>
                    <a:pt x="1115" y="28972"/>
                  </a:cubicBezTo>
                  <a:lnTo>
                    <a:pt x="1157" y="28972"/>
                  </a:lnTo>
                  <a:cubicBezTo>
                    <a:pt x="1031" y="28699"/>
                    <a:pt x="926" y="28405"/>
                    <a:pt x="821" y="28131"/>
                  </a:cubicBezTo>
                  <a:cubicBezTo>
                    <a:pt x="274" y="26723"/>
                    <a:pt x="1" y="24978"/>
                    <a:pt x="547" y="23548"/>
                  </a:cubicBezTo>
                  <a:cubicBezTo>
                    <a:pt x="989" y="22434"/>
                    <a:pt x="1935" y="21614"/>
                    <a:pt x="3091" y="21298"/>
                  </a:cubicBezTo>
                  <a:cubicBezTo>
                    <a:pt x="3112" y="21193"/>
                    <a:pt x="3133" y="21088"/>
                    <a:pt x="3175" y="20983"/>
                  </a:cubicBezTo>
                  <a:cubicBezTo>
                    <a:pt x="3512" y="19827"/>
                    <a:pt x="4248" y="18839"/>
                    <a:pt x="5425" y="18439"/>
                  </a:cubicBezTo>
                  <a:cubicBezTo>
                    <a:pt x="5404" y="18376"/>
                    <a:pt x="5383" y="18292"/>
                    <a:pt x="5362" y="18229"/>
                  </a:cubicBezTo>
                  <a:cubicBezTo>
                    <a:pt x="4899" y="16568"/>
                    <a:pt x="4290" y="14949"/>
                    <a:pt x="3533" y="13414"/>
                  </a:cubicBezTo>
                  <a:cubicBezTo>
                    <a:pt x="3091" y="12510"/>
                    <a:pt x="2545" y="11669"/>
                    <a:pt x="1893" y="10912"/>
                  </a:cubicBezTo>
                  <a:cubicBezTo>
                    <a:pt x="1094" y="10071"/>
                    <a:pt x="526" y="9041"/>
                    <a:pt x="274" y="7906"/>
                  </a:cubicBezTo>
                  <a:cubicBezTo>
                    <a:pt x="43" y="6834"/>
                    <a:pt x="274" y="5740"/>
                    <a:pt x="884" y="4857"/>
                  </a:cubicBezTo>
                  <a:cubicBezTo>
                    <a:pt x="1746" y="3722"/>
                    <a:pt x="3070" y="3049"/>
                    <a:pt x="4479" y="3028"/>
                  </a:cubicBezTo>
                  <a:cubicBezTo>
                    <a:pt x="5930" y="2965"/>
                    <a:pt x="7338" y="3470"/>
                    <a:pt x="8390" y="4458"/>
                  </a:cubicBezTo>
                  <a:cubicBezTo>
                    <a:pt x="8579" y="4647"/>
                    <a:pt x="8768" y="4836"/>
                    <a:pt x="8936" y="5026"/>
                  </a:cubicBezTo>
                  <a:cubicBezTo>
                    <a:pt x="8684" y="3680"/>
                    <a:pt x="9146" y="2292"/>
                    <a:pt x="10135" y="1325"/>
                  </a:cubicBezTo>
                  <a:cubicBezTo>
                    <a:pt x="11144" y="400"/>
                    <a:pt x="12552" y="1"/>
                    <a:pt x="13919" y="274"/>
                  </a:cubicBezTo>
                  <a:cubicBezTo>
                    <a:pt x="15370" y="568"/>
                    <a:pt x="16631" y="1493"/>
                    <a:pt x="17346" y="2797"/>
                  </a:cubicBezTo>
                  <a:cubicBezTo>
                    <a:pt x="18397" y="4626"/>
                    <a:pt x="18607" y="7086"/>
                    <a:pt x="18607" y="9167"/>
                  </a:cubicBezTo>
                  <a:cubicBezTo>
                    <a:pt x="18607" y="10324"/>
                    <a:pt x="18565" y="11459"/>
                    <a:pt x="18481" y="12615"/>
                  </a:cubicBezTo>
                  <a:cubicBezTo>
                    <a:pt x="18418" y="13435"/>
                    <a:pt x="18334" y="14276"/>
                    <a:pt x="18313" y="15117"/>
                  </a:cubicBezTo>
                  <a:cubicBezTo>
                    <a:pt x="18292" y="15748"/>
                    <a:pt x="18271" y="16379"/>
                    <a:pt x="18229" y="17030"/>
                  </a:cubicBezTo>
                  <a:cubicBezTo>
                    <a:pt x="18797" y="16673"/>
                    <a:pt x="19406" y="16379"/>
                    <a:pt x="20037" y="16189"/>
                  </a:cubicBezTo>
                  <a:cubicBezTo>
                    <a:pt x="21025" y="15874"/>
                    <a:pt x="22076" y="15916"/>
                    <a:pt x="23022" y="16316"/>
                  </a:cubicBezTo>
                  <a:cubicBezTo>
                    <a:pt x="24284" y="16883"/>
                    <a:pt x="25020" y="18040"/>
                    <a:pt x="25377" y="19343"/>
                  </a:cubicBezTo>
                  <a:cubicBezTo>
                    <a:pt x="25629" y="20352"/>
                    <a:pt x="25693" y="21425"/>
                    <a:pt x="25608" y="22455"/>
                  </a:cubicBezTo>
                  <a:cubicBezTo>
                    <a:pt x="25524" y="23611"/>
                    <a:pt x="25209" y="25041"/>
                    <a:pt x="25083" y="258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786675" y="556625"/>
              <a:ext cx="596075" cy="870975"/>
            </a:xfrm>
            <a:custGeom>
              <a:rect b="b" l="l" r="r" t="t"/>
              <a:pathLst>
                <a:path extrusionOk="0" h="34839" w="23843">
                  <a:moveTo>
                    <a:pt x="23569" y="18628"/>
                  </a:moveTo>
                  <a:cubicBezTo>
                    <a:pt x="23296" y="17598"/>
                    <a:pt x="22728" y="16652"/>
                    <a:pt x="21719" y="16211"/>
                  </a:cubicBezTo>
                  <a:cubicBezTo>
                    <a:pt x="20983" y="15916"/>
                    <a:pt x="20142" y="15874"/>
                    <a:pt x="19385" y="16126"/>
                  </a:cubicBezTo>
                  <a:cubicBezTo>
                    <a:pt x="18670" y="16358"/>
                    <a:pt x="17977" y="16694"/>
                    <a:pt x="17367" y="17136"/>
                  </a:cubicBezTo>
                  <a:lnTo>
                    <a:pt x="16358" y="17094"/>
                  </a:lnTo>
                  <a:cubicBezTo>
                    <a:pt x="16400" y="16105"/>
                    <a:pt x="16442" y="15117"/>
                    <a:pt x="16484" y="14129"/>
                  </a:cubicBezTo>
                  <a:cubicBezTo>
                    <a:pt x="16505" y="13288"/>
                    <a:pt x="16589" y="12447"/>
                    <a:pt x="16652" y="11606"/>
                  </a:cubicBezTo>
                  <a:cubicBezTo>
                    <a:pt x="16715" y="10471"/>
                    <a:pt x="16778" y="9357"/>
                    <a:pt x="16778" y="8221"/>
                  </a:cubicBezTo>
                  <a:cubicBezTo>
                    <a:pt x="16778" y="6329"/>
                    <a:pt x="16589" y="3974"/>
                    <a:pt x="15643" y="2313"/>
                  </a:cubicBezTo>
                  <a:cubicBezTo>
                    <a:pt x="15054" y="1220"/>
                    <a:pt x="14024" y="463"/>
                    <a:pt x="12826" y="232"/>
                  </a:cubicBezTo>
                  <a:cubicBezTo>
                    <a:pt x="11753" y="1"/>
                    <a:pt x="10660" y="316"/>
                    <a:pt x="9861" y="1052"/>
                  </a:cubicBezTo>
                  <a:cubicBezTo>
                    <a:pt x="8936" y="1935"/>
                    <a:pt x="8621" y="3281"/>
                    <a:pt x="9062" y="4479"/>
                  </a:cubicBezTo>
                  <a:cubicBezTo>
                    <a:pt x="9315" y="5719"/>
                    <a:pt x="9525" y="6981"/>
                    <a:pt x="9672" y="8242"/>
                  </a:cubicBezTo>
                  <a:cubicBezTo>
                    <a:pt x="8894" y="6708"/>
                    <a:pt x="7906" y="5215"/>
                    <a:pt x="6834" y="4185"/>
                  </a:cubicBezTo>
                  <a:cubicBezTo>
                    <a:pt x="5951" y="3365"/>
                    <a:pt x="4794" y="2944"/>
                    <a:pt x="3596" y="3007"/>
                  </a:cubicBezTo>
                  <a:cubicBezTo>
                    <a:pt x="2482" y="3049"/>
                    <a:pt x="1367" y="3533"/>
                    <a:pt x="716" y="4458"/>
                  </a:cubicBezTo>
                  <a:cubicBezTo>
                    <a:pt x="232" y="5131"/>
                    <a:pt x="64" y="5972"/>
                    <a:pt x="232" y="6771"/>
                  </a:cubicBezTo>
                  <a:cubicBezTo>
                    <a:pt x="463" y="7759"/>
                    <a:pt x="947" y="8642"/>
                    <a:pt x="1641" y="9357"/>
                  </a:cubicBezTo>
                  <a:cubicBezTo>
                    <a:pt x="2335" y="10177"/>
                    <a:pt x="2944" y="11081"/>
                    <a:pt x="3428" y="12048"/>
                  </a:cubicBezTo>
                  <a:cubicBezTo>
                    <a:pt x="4227" y="13646"/>
                    <a:pt x="4857" y="15307"/>
                    <a:pt x="5320" y="17031"/>
                  </a:cubicBezTo>
                  <a:cubicBezTo>
                    <a:pt x="5425" y="17409"/>
                    <a:pt x="5530" y="17787"/>
                    <a:pt x="5614" y="18166"/>
                  </a:cubicBezTo>
                  <a:cubicBezTo>
                    <a:pt x="5383" y="18208"/>
                    <a:pt x="5173" y="18271"/>
                    <a:pt x="4963" y="18313"/>
                  </a:cubicBezTo>
                  <a:cubicBezTo>
                    <a:pt x="3974" y="18586"/>
                    <a:pt x="3407" y="19385"/>
                    <a:pt x="3112" y="20310"/>
                  </a:cubicBezTo>
                  <a:cubicBezTo>
                    <a:pt x="3028" y="20584"/>
                    <a:pt x="2965" y="20857"/>
                    <a:pt x="2944" y="21130"/>
                  </a:cubicBezTo>
                  <a:lnTo>
                    <a:pt x="2755" y="21151"/>
                  </a:lnTo>
                  <a:cubicBezTo>
                    <a:pt x="1746" y="21298"/>
                    <a:pt x="863" y="21971"/>
                    <a:pt x="463" y="22938"/>
                  </a:cubicBezTo>
                  <a:cubicBezTo>
                    <a:pt x="1" y="24137"/>
                    <a:pt x="316" y="25693"/>
                    <a:pt x="737" y="26870"/>
                  </a:cubicBezTo>
                  <a:cubicBezTo>
                    <a:pt x="1115" y="27837"/>
                    <a:pt x="1620" y="28741"/>
                    <a:pt x="2250" y="29582"/>
                  </a:cubicBezTo>
                  <a:cubicBezTo>
                    <a:pt x="2986" y="30570"/>
                    <a:pt x="4458" y="32042"/>
                    <a:pt x="5741" y="32715"/>
                  </a:cubicBezTo>
                  <a:cubicBezTo>
                    <a:pt x="8936" y="34355"/>
                    <a:pt x="12868" y="34838"/>
                    <a:pt x="17808" y="32862"/>
                  </a:cubicBezTo>
                  <a:cubicBezTo>
                    <a:pt x="18797" y="32357"/>
                    <a:pt x="19701" y="31706"/>
                    <a:pt x="20479" y="30907"/>
                  </a:cubicBezTo>
                  <a:cubicBezTo>
                    <a:pt x="20836" y="30549"/>
                    <a:pt x="21151" y="30129"/>
                    <a:pt x="21404" y="29708"/>
                  </a:cubicBezTo>
                  <a:cubicBezTo>
                    <a:pt x="22287" y="28258"/>
                    <a:pt x="22875" y="26365"/>
                    <a:pt x="23254" y="24725"/>
                  </a:cubicBezTo>
                  <a:cubicBezTo>
                    <a:pt x="23506" y="23653"/>
                    <a:pt x="23674" y="22560"/>
                    <a:pt x="23758" y="21446"/>
                  </a:cubicBezTo>
                  <a:cubicBezTo>
                    <a:pt x="23842" y="20500"/>
                    <a:pt x="23779" y="19553"/>
                    <a:pt x="23569" y="186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800350" y="570300"/>
              <a:ext cx="569250" cy="831000"/>
            </a:xfrm>
            <a:custGeom>
              <a:rect b="b" l="l" r="r" t="t"/>
              <a:pathLst>
                <a:path extrusionOk="0" h="33240" w="22770">
                  <a:moveTo>
                    <a:pt x="5719" y="18081"/>
                  </a:moveTo>
                  <a:cubicBezTo>
                    <a:pt x="5593" y="17493"/>
                    <a:pt x="5425" y="16904"/>
                    <a:pt x="5278" y="16336"/>
                  </a:cubicBezTo>
                  <a:cubicBezTo>
                    <a:pt x="4794" y="14591"/>
                    <a:pt x="4142" y="12888"/>
                    <a:pt x="3343" y="11248"/>
                  </a:cubicBezTo>
                  <a:cubicBezTo>
                    <a:pt x="2839" y="10260"/>
                    <a:pt x="2229" y="9314"/>
                    <a:pt x="1493" y="8473"/>
                  </a:cubicBezTo>
                  <a:cubicBezTo>
                    <a:pt x="884" y="7821"/>
                    <a:pt x="421" y="7023"/>
                    <a:pt x="211" y="6140"/>
                  </a:cubicBezTo>
                  <a:cubicBezTo>
                    <a:pt x="64" y="5467"/>
                    <a:pt x="211" y="4773"/>
                    <a:pt x="610" y="4205"/>
                  </a:cubicBezTo>
                  <a:cubicBezTo>
                    <a:pt x="1157" y="3427"/>
                    <a:pt x="2124" y="3028"/>
                    <a:pt x="3070" y="2986"/>
                  </a:cubicBezTo>
                  <a:cubicBezTo>
                    <a:pt x="4121" y="2923"/>
                    <a:pt x="5151" y="3301"/>
                    <a:pt x="5929" y="4037"/>
                  </a:cubicBezTo>
                  <a:cubicBezTo>
                    <a:pt x="7569" y="5614"/>
                    <a:pt x="9083" y="8473"/>
                    <a:pt x="9840" y="10702"/>
                  </a:cubicBezTo>
                  <a:cubicBezTo>
                    <a:pt x="9840" y="10113"/>
                    <a:pt x="9819" y="9524"/>
                    <a:pt x="9798" y="8936"/>
                  </a:cubicBezTo>
                  <a:cubicBezTo>
                    <a:pt x="9630" y="7212"/>
                    <a:pt x="9356" y="5488"/>
                    <a:pt x="9020" y="3806"/>
                  </a:cubicBezTo>
                  <a:cubicBezTo>
                    <a:pt x="8620" y="2776"/>
                    <a:pt x="8873" y="1640"/>
                    <a:pt x="9672" y="883"/>
                  </a:cubicBezTo>
                  <a:cubicBezTo>
                    <a:pt x="10344" y="253"/>
                    <a:pt x="11270" y="0"/>
                    <a:pt x="12174" y="190"/>
                  </a:cubicBezTo>
                  <a:cubicBezTo>
                    <a:pt x="13225" y="421"/>
                    <a:pt x="14129" y="1073"/>
                    <a:pt x="14633" y="2019"/>
                  </a:cubicBezTo>
                  <a:cubicBezTo>
                    <a:pt x="15537" y="3596"/>
                    <a:pt x="15685" y="5908"/>
                    <a:pt x="15685" y="7695"/>
                  </a:cubicBezTo>
                  <a:cubicBezTo>
                    <a:pt x="15685" y="8789"/>
                    <a:pt x="15622" y="9903"/>
                    <a:pt x="15559" y="11017"/>
                  </a:cubicBezTo>
                  <a:cubicBezTo>
                    <a:pt x="15495" y="11858"/>
                    <a:pt x="15411" y="12720"/>
                    <a:pt x="15390" y="13561"/>
                  </a:cubicBezTo>
                  <a:cubicBezTo>
                    <a:pt x="15348" y="14717"/>
                    <a:pt x="15285" y="15874"/>
                    <a:pt x="15222" y="17030"/>
                  </a:cubicBezTo>
                  <a:lnTo>
                    <a:pt x="16946" y="17135"/>
                  </a:lnTo>
                  <a:cubicBezTo>
                    <a:pt x="17556" y="16673"/>
                    <a:pt x="18250" y="16315"/>
                    <a:pt x="18964" y="16084"/>
                  </a:cubicBezTo>
                  <a:cubicBezTo>
                    <a:pt x="19616" y="15874"/>
                    <a:pt x="20310" y="15895"/>
                    <a:pt x="20941" y="16147"/>
                  </a:cubicBezTo>
                  <a:cubicBezTo>
                    <a:pt x="21803" y="16526"/>
                    <a:pt x="22265" y="17346"/>
                    <a:pt x="22497" y="18229"/>
                  </a:cubicBezTo>
                  <a:cubicBezTo>
                    <a:pt x="22707" y="19091"/>
                    <a:pt x="22770" y="19995"/>
                    <a:pt x="22686" y="20878"/>
                  </a:cubicBezTo>
                  <a:cubicBezTo>
                    <a:pt x="22602" y="21950"/>
                    <a:pt x="22433" y="23022"/>
                    <a:pt x="22202" y="24073"/>
                  </a:cubicBezTo>
                  <a:cubicBezTo>
                    <a:pt x="21845" y="25629"/>
                    <a:pt x="21256" y="27521"/>
                    <a:pt x="20415" y="28888"/>
                  </a:cubicBezTo>
                  <a:cubicBezTo>
                    <a:pt x="20163" y="29287"/>
                    <a:pt x="19869" y="29666"/>
                    <a:pt x="19553" y="30023"/>
                  </a:cubicBezTo>
                  <a:cubicBezTo>
                    <a:pt x="17934" y="31747"/>
                    <a:pt x="15516" y="32609"/>
                    <a:pt x="13225" y="32925"/>
                  </a:cubicBezTo>
                  <a:cubicBezTo>
                    <a:pt x="10933" y="33240"/>
                    <a:pt x="8242" y="33072"/>
                    <a:pt x="6098" y="32252"/>
                  </a:cubicBezTo>
                  <a:cubicBezTo>
                    <a:pt x="4668" y="31705"/>
                    <a:pt x="3028" y="29939"/>
                    <a:pt x="2124" y="28720"/>
                  </a:cubicBezTo>
                  <a:cubicBezTo>
                    <a:pt x="1535" y="27921"/>
                    <a:pt x="1052" y="27059"/>
                    <a:pt x="694" y="26134"/>
                  </a:cubicBezTo>
                  <a:cubicBezTo>
                    <a:pt x="337" y="25188"/>
                    <a:pt x="0" y="23695"/>
                    <a:pt x="421" y="22560"/>
                  </a:cubicBezTo>
                  <a:cubicBezTo>
                    <a:pt x="757" y="21782"/>
                    <a:pt x="1472" y="21235"/>
                    <a:pt x="2313" y="21130"/>
                  </a:cubicBezTo>
                  <a:cubicBezTo>
                    <a:pt x="2502" y="21088"/>
                    <a:pt x="2692" y="21088"/>
                    <a:pt x="2860" y="21130"/>
                  </a:cubicBezTo>
                  <a:cubicBezTo>
                    <a:pt x="2902" y="20709"/>
                    <a:pt x="2965" y="20310"/>
                    <a:pt x="3091" y="19910"/>
                  </a:cubicBezTo>
                  <a:cubicBezTo>
                    <a:pt x="3301" y="19175"/>
                    <a:pt x="3743" y="18481"/>
                    <a:pt x="4542" y="18271"/>
                  </a:cubicBezTo>
                  <a:cubicBezTo>
                    <a:pt x="4920" y="18165"/>
                    <a:pt x="5320" y="18102"/>
                    <a:pt x="5719" y="180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761450" y="566625"/>
              <a:ext cx="605525" cy="817875"/>
            </a:xfrm>
            <a:custGeom>
              <a:rect b="b" l="l" r="r" t="t"/>
              <a:pathLst>
                <a:path extrusionOk="0" h="32715" w="24221">
                  <a:moveTo>
                    <a:pt x="23569" y="18523"/>
                  </a:moveTo>
                  <a:cubicBezTo>
                    <a:pt x="22623" y="15075"/>
                    <a:pt x="19848" y="17156"/>
                    <a:pt x="18082" y="18270"/>
                  </a:cubicBezTo>
                  <a:cubicBezTo>
                    <a:pt x="16778" y="19048"/>
                    <a:pt x="15222" y="20079"/>
                    <a:pt x="14823" y="20373"/>
                  </a:cubicBezTo>
                  <a:cubicBezTo>
                    <a:pt x="14781" y="20394"/>
                    <a:pt x="14739" y="20436"/>
                    <a:pt x="14718" y="20499"/>
                  </a:cubicBezTo>
                  <a:cubicBezTo>
                    <a:pt x="14676" y="20646"/>
                    <a:pt x="14655" y="20793"/>
                    <a:pt x="14697" y="20941"/>
                  </a:cubicBezTo>
                  <a:cubicBezTo>
                    <a:pt x="14739" y="21151"/>
                    <a:pt x="14844" y="21361"/>
                    <a:pt x="14970" y="21550"/>
                  </a:cubicBezTo>
                  <a:cubicBezTo>
                    <a:pt x="15138" y="21803"/>
                    <a:pt x="15391" y="22034"/>
                    <a:pt x="15685" y="22160"/>
                  </a:cubicBezTo>
                  <a:cubicBezTo>
                    <a:pt x="16253" y="22349"/>
                    <a:pt x="16862" y="22412"/>
                    <a:pt x="17451" y="22349"/>
                  </a:cubicBezTo>
                  <a:cubicBezTo>
                    <a:pt x="17998" y="22307"/>
                    <a:pt x="18544" y="22223"/>
                    <a:pt x="19070" y="22076"/>
                  </a:cubicBezTo>
                  <a:lnTo>
                    <a:pt x="19364" y="21929"/>
                  </a:lnTo>
                  <a:cubicBezTo>
                    <a:pt x="19448" y="21887"/>
                    <a:pt x="19553" y="21845"/>
                    <a:pt x="19658" y="21824"/>
                  </a:cubicBezTo>
                  <a:lnTo>
                    <a:pt x="19679" y="21824"/>
                  </a:lnTo>
                  <a:cubicBezTo>
                    <a:pt x="19806" y="21697"/>
                    <a:pt x="19974" y="21655"/>
                    <a:pt x="20142" y="21697"/>
                  </a:cubicBezTo>
                  <a:cubicBezTo>
                    <a:pt x="20541" y="21634"/>
                    <a:pt x="20584" y="21803"/>
                    <a:pt x="20268" y="22139"/>
                  </a:cubicBezTo>
                  <a:cubicBezTo>
                    <a:pt x="20226" y="22244"/>
                    <a:pt x="20142" y="22307"/>
                    <a:pt x="20037" y="22370"/>
                  </a:cubicBezTo>
                  <a:lnTo>
                    <a:pt x="20037" y="22370"/>
                  </a:lnTo>
                  <a:cubicBezTo>
                    <a:pt x="19974" y="22412"/>
                    <a:pt x="19911" y="22454"/>
                    <a:pt x="19848" y="22475"/>
                  </a:cubicBezTo>
                  <a:cubicBezTo>
                    <a:pt x="19679" y="22559"/>
                    <a:pt x="19511" y="22622"/>
                    <a:pt x="19322" y="22686"/>
                  </a:cubicBezTo>
                  <a:cubicBezTo>
                    <a:pt x="18628" y="23064"/>
                    <a:pt x="17998" y="23548"/>
                    <a:pt x="17430" y="24115"/>
                  </a:cubicBezTo>
                  <a:cubicBezTo>
                    <a:pt x="16967" y="24599"/>
                    <a:pt x="16505" y="25524"/>
                    <a:pt x="16231" y="26617"/>
                  </a:cubicBezTo>
                  <a:cubicBezTo>
                    <a:pt x="15979" y="27605"/>
                    <a:pt x="15937" y="28635"/>
                    <a:pt x="16105" y="29645"/>
                  </a:cubicBezTo>
                  <a:cubicBezTo>
                    <a:pt x="16189" y="30086"/>
                    <a:pt x="15517" y="30191"/>
                    <a:pt x="15454" y="29750"/>
                  </a:cubicBezTo>
                  <a:cubicBezTo>
                    <a:pt x="15264" y="28656"/>
                    <a:pt x="15327" y="27542"/>
                    <a:pt x="15601" y="26470"/>
                  </a:cubicBezTo>
                  <a:cubicBezTo>
                    <a:pt x="15895" y="25251"/>
                    <a:pt x="16421" y="24220"/>
                    <a:pt x="16967" y="23653"/>
                  </a:cubicBezTo>
                  <a:cubicBezTo>
                    <a:pt x="17199" y="23421"/>
                    <a:pt x="17430" y="23190"/>
                    <a:pt x="17682" y="23001"/>
                  </a:cubicBezTo>
                  <a:lnTo>
                    <a:pt x="17514" y="23001"/>
                  </a:lnTo>
                  <a:cubicBezTo>
                    <a:pt x="16799" y="23085"/>
                    <a:pt x="16105" y="23001"/>
                    <a:pt x="15433" y="22770"/>
                  </a:cubicBezTo>
                  <a:cubicBezTo>
                    <a:pt x="15033" y="22580"/>
                    <a:pt x="14676" y="22286"/>
                    <a:pt x="14423" y="21908"/>
                  </a:cubicBezTo>
                  <a:cubicBezTo>
                    <a:pt x="14255" y="21655"/>
                    <a:pt x="14129" y="21382"/>
                    <a:pt x="14066" y="21067"/>
                  </a:cubicBezTo>
                  <a:cubicBezTo>
                    <a:pt x="14003" y="20793"/>
                    <a:pt x="14024" y="20499"/>
                    <a:pt x="14150" y="20247"/>
                  </a:cubicBezTo>
                  <a:cubicBezTo>
                    <a:pt x="14213" y="20057"/>
                    <a:pt x="14318" y="19910"/>
                    <a:pt x="14465" y="19805"/>
                  </a:cubicBezTo>
                  <a:cubicBezTo>
                    <a:pt x="14865" y="19553"/>
                    <a:pt x="16400" y="18544"/>
                    <a:pt x="17640" y="17766"/>
                  </a:cubicBezTo>
                  <a:cubicBezTo>
                    <a:pt x="15874" y="17661"/>
                    <a:pt x="14087" y="17724"/>
                    <a:pt x="12321" y="17955"/>
                  </a:cubicBezTo>
                  <a:cubicBezTo>
                    <a:pt x="11249" y="18123"/>
                    <a:pt x="10219" y="18397"/>
                    <a:pt x="9525" y="18817"/>
                  </a:cubicBezTo>
                  <a:cubicBezTo>
                    <a:pt x="9378" y="18901"/>
                    <a:pt x="9188" y="18859"/>
                    <a:pt x="9083" y="18691"/>
                  </a:cubicBezTo>
                  <a:cubicBezTo>
                    <a:pt x="8999" y="18544"/>
                    <a:pt x="9041" y="18355"/>
                    <a:pt x="9188" y="18249"/>
                  </a:cubicBezTo>
                  <a:cubicBezTo>
                    <a:pt x="10008" y="17808"/>
                    <a:pt x="10912" y="17514"/>
                    <a:pt x="11837" y="17366"/>
                  </a:cubicBezTo>
                  <a:cubicBezTo>
                    <a:pt x="11795" y="17324"/>
                    <a:pt x="11774" y="17240"/>
                    <a:pt x="11795" y="17177"/>
                  </a:cubicBezTo>
                  <a:cubicBezTo>
                    <a:pt x="11837" y="15937"/>
                    <a:pt x="11753" y="14717"/>
                    <a:pt x="11522" y="13498"/>
                  </a:cubicBezTo>
                  <a:cubicBezTo>
                    <a:pt x="10996" y="10597"/>
                    <a:pt x="9146" y="6476"/>
                    <a:pt x="7107" y="4563"/>
                  </a:cubicBezTo>
                  <a:cubicBezTo>
                    <a:pt x="4815" y="2376"/>
                    <a:pt x="1" y="4373"/>
                    <a:pt x="3449" y="8263"/>
                  </a:cubicBezTo>
                  <a:cubicBezTo>
                    <a:pt x="5803" y="10954"/>
                    <a:pt x="7128" y="15390"/>
                    <a:pt x="7654" y="17577"/>
                  </a:cubicBezTo>
                  <a:cubicBezTo>
                    <a:pt x="7801" y="18165"/>
                    <a:pt x="7633" y="17997"/>
                    <a:pt x="8095" y="18312"/>
                  </a:cubicBezTo>
                  <a:cubicBezTo>
                    <a:pt x="8831" y="18796"/>
                    <a:pt x="9714" y="19784"/>
                    <a:pt x="10408" y="20962"/>
                  </a:cubicBezTo>
                  <a:cubicBezTo>
                    <a:pt x="11038" y="21971"/>
                    <a:pt x="11480" y="23106"/>
                    <a:pt x="11690" y="24304"/>
                  </a:cubicBezTo>
                  <a:cubicBezTo>
                    <a:pt x="11795" y="24851"/>
                    <a:pt x="11816" y="25419"/>
                    <a:pt x="11774" y="25986"/>
                  </a:cubicBezTo>
                  <a:cubicBezTo>
                    <a:pt x="11732" y="26449"/>
                    <a:pt x="11564" y="26890"/>
                    <a:pt x="11291" y="27269"/>
                  </a:cubicBezTo>
                  <a:cubicBezTo>
                    <a:pt x="11038" y="27563"/>
                    <a:pt x="10702" y="27752"/>
                    <a:pt x="10345" y="27815"/>
                  </a:cubicBezTo>
                  <a:cubicBezTo>
                    <a:pt x="10176" y="27837"/>
                    <a:pt x="10029" y="27837"/>
                    <a:pt x="9882" y="27815"/>
                  </a:cubicBezTo>
                  <a:cubicBezTo>
                    <a:pt x="9525" y="27773"/>
                    <a:pt x="9188" y="27689"/>
                    <a:pt x="8852" y="27563"/>
                  </a:cubicBezTo>
                  <a:cubicBezTo>
                    <a:pt x="8852" y="27731"/>
                    <a:pt x="8810" y="27921"/>
                    <a:pt x="8768" y="28089"/>
                  </a:cubicBezTo>
                  <a:cubicBezTo>
                    <a:pt x="8705" y="28320"/>
                    <a:pt x="8558" y="28530"/>
                    <a:pt x="8368" y="28699"/>
                  </a:cubicBezTo>
                  <a:cubicBezTo>
                    <a:pt x="8221" y="28846"/>
                    <a:pt x="8011" y="28951"/>
                    <a:pt x="7801" y="28993"/>
                  </a:cubicBezTo>
                  <a:cubicBezTo>
                    <a:pt x="7443" y="29056"/>
                    <a:pt x="7086" y="29014"/>
                    <a:pt x="6750" y="28909"/>
                  </a:cubicBezTo>
                  <a:cubicBezTo>
                    <a:pt x="6035" y="28635"/>
                    <a:pt x="5425" y="28173"/>
                    <a:pt x="4941" y="27584"/>
                  </a:cubicBezTo>
                  <a:cubicBezTo>
                    <a:pt x="4437" y="27038"/>
                    <a:pt x="3995" y="26449"/>
                    <a:pt x="3596" y="25818"/>
                  </a:cubicBezTo>
                  <a:cubicBezTo>
                    <a:pt x="3386" y="25461"/>
                    <a:pt x="3890" y="25145"/>
                    <a:pt x="4142" y="25461"/>
                  </a:cubicBezTo>
                  <a:cubicBezTo>
                    <a:pt x="4521" y="26049"/>
                    <a:pt x="4941" y="26617"/>
                    <a:pt x="5425" y="27143"/>
                  </a:cubicBezTo>
                  <a:cubicBezTo>
                    <a:pt x="5824" y="27647"/>
                    <a:pt x="6350" y="28047"/>
                    <a:pt x="6939" y="28278"/>
                  </a:cubicBezTo>
                  <a:cubicBezTo>
                    <a:pt x="7170" y="28362"/>
                    <a:pt x="7422" y="28383"/>
                    <a:pt x="7675" y="28341"/>
                  </a:cubicBezTo>
                  <a:cubicBezTo>
                    <a:pt x="7780" y="28320"/>
                    <a:pt x="7864" y="28278"/>
                    <a:pt x="7948" y="28215"/>
                  </a:cubicBezTo>
                  <a:cubicBezTo>
                    <a:pt x="8053" y="28131"/>
                    <a:pt x="8116" y="28026"/>
                    <a:pt x="8137" y="27900"/>
                  </a:cubicBezTo>
                  <a:cubicBezTo>
                    <a:pt x="8242" y="27458"/>
                    <a:pt x="8242" y="27017"/>
                    <a:pt x="8116" y="26575"/>
                  </a:cubicBezTo>
                  <a:cubicBezTo>
                    <a:pt x="7801" y="25145"/>
                    <a:pt x="5782" y="22370"/>
                    <a:pt x="4164" y="22076"/>
                  </a:cubicBezTo>
                  <a:cubicBezTo>
                    <a:pt x="800" y="21466"/>
                    <a:pt x="2860" y="29434"/>
                    <a:pt x="7359" y="31684"/>
                  </a:cubicBezTo>
                  <a:cubicBezTo>
                    <a:pt x="7506" y="31768"/>
                    <a:pt x="7675" y="31831"/>
                    <a:pt x="7843" y="31894"/>
                  </a:cubicBezTo>
                  <a:lnTo>
                    <a:pt x="7906" y="31915"/>
                  </a:lnTo>
                  <a:cubicBezTo>
                    <a:pt x="8179" y="32020"/>
                    <a:pt x="8474" y="32125"/>
                    <a:pt x="8789" y="32210"/>
                  </a:cubicBezTo>
                  <a:cubicBezTo>
                    <a:pt x="9041" y="32273"/>
                    <a:pt x="9293" y="32336"/>
                    <a:pt x="9546" y="32378"/>
                  </a:cubicBezTo>
                  <a:cubicBezTo>
                    <a:pt x="10408" y="32567"/>
                    <a:pt x="11270" y="32651"/>
                    <a:pt x="12153" y="32672"/>
                  </a:cubicBezTo>
                  <a:cubicBezTo>
                    <a:pt x="13225" y="32714"/>
                    <a:pt x="14297" y="32630"/>
                    <a:pt x="15348" y="32441"/>
                  </a:cubicBezTo>
                  <a:cubicBezTo>
                    <a:pt x="17871" y="31978"/>
                    <a:pt x="20247" y="30822"/>
                    <a:pt x="21530" y="28762"/>
                  </a:cubicBezTo>
                  <a:cubicBezTo>
                    <a:pt x="23001" y="26344"/>
                    <a:pt x="24221" y="20877"/>
                    <a:pt x="23569" y="18523"/>
                  </a:cubicBezTo>
                  <a:close/>
                  <a:moveTo>
                    <a:pt x="15727" y="2439"/>
                  </a:moveTo>
                  <a:cubicBezTo>
                    <a:pt x="14339" y="0"/>
                    <a:pt x="11207" y="505"/>
                    <a:pt x="11017" y="2607"/>
                  </a:cubicBezTo>
                  <a:cubicBezTo>
                    <a:pt x="10954" y="3343"/>
                    <a:pt x="11606" y="6202"/>
                    <a:pt x="11711" y="7106"/>
                  </a:cubicBezTo>
                  <a:cubicBezTo>
                    <a:pt x="12111" y="10723"/>
                    <a:pt x="12531" y="16084"/>
                    <a:pt x="12447" y="17198"/>
                  </a:cubicBezTo>
                  <a:cubicBezTo>
                    <a:pt x="12447" y="17240"/>
                    <a:pt x="12447" y="17261"/>
                    <a:pt x="12447" y="17282"/>
                  </a:cubicBezTo>
                  <a:cubicBezTo>
                    <a:pt x="13709" y="17093"/>
                    <a:pt x="14991" y="17030"/>
                    <a:pt x="16295" y="17114"/>
                  </a:cubicBezTo>
                  <a:cubicBezTo>
                    <a:pt x="16316" y="16462"/>
                    <a:pt x="16379" y="15264"/>
                    <a:pt x="16442" y="13687"/>
                  </a:cubicBezTo>
                  <a:cubicBezTo>
                    <a:pt x="16526" y="11227"/>
                    <a:pt x="17367" y="5256"/>
                    <a:pt x="15727" y="2439"/>
                  </a:cubicBezTo>
                  <a:close/>
                  <a:moveTo>
                    <a:pt x="11060" y="24410"/>
                  </a:moveTo>
                  <a:cubicBezTo>
                    <a:pt x="10849" y="23295"/>
                    <a:pt x="10450" y="22244"/>
                    <a:pt x="9861" y="21298"/>
                  </a:cubicBezTo>
                  <a:cubicBezTo>
                    <a:pt x="8810" y="19532"/>
                    <a:pt x="8200" y="18418"/>
                    <a:pt x="6224" y="18922"/>
                  </a:cubicBezTo>
                  <a:cubicBezTo>
                    <a:pt x="5236" y="19195"/>
                    <a:pt x="4983" y="20541"/>
                    <a:pt x="4941" y="21361"/>
                  </a:cubicBezTo>
                  <a:cubicBezTo>
                    <a:pt x="4983" y="21361"/>
                    <a:pt x="5004" y="21382"/>
                    <a:pt x="5047" y="21403"/>
                  </a:cubicBezTo>
                  <a:cubicBezTo>
                    <a:pt x="6771" y="22454"/>
                    <a:pt x="8326" y="24452"/>
                    <a:pt x="8768" y="26449"/>
                  </a:cubicBezTo>
                  <a:cubicBezTo>
                    <a:pt x="8789" y="26554"/>
                    <a:pt x="8810" y="26680"/>
                    <a:pt x="8831" y="26785"/>
                  </a:cubicBezTo>
                  <a:cubicBezTo>
                    <a:pt x="9167" y="27017"/>
                    <a:pt x="9546" y="27143"/>
                    <a:pt x="9966" y="27164"/>
                  </a:cubicBezTo>
                  <a:cubicBezTo>
                    <a:pt x="10050" y="27185"/>
                    <a:pt x="10155" y="27185"/>
                    <a:pt x="10240" y="27164"/>
                  </a:cubicBezTo>
                  <a:cubicBezTo>
                    <a:pt x="10450" y="27122"/>
                    <a:pt x="10639" y="27017"/>
                    <a:pt x="10765" y="26848"/>
                  </a:cubicBezTo>
                  <a:cubicBezTo>
                    <a:pt x="10975" y="26575"/>
                    <a:pt x="11081" y="26239"/>
                    <a:pt x="11102" y="25902"/>
                  </a:cubicBezTo>
                  <a:cubicBezTo>
                    <a:pt x="11165" y="25398"/>
                    <a:pt x="11144" y="24893"/>
                    <a:pt x="11060" y="244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" name="Google Shape;148;p18"/>
          <p:cNvGrpSpPr/>
          <p:nvPr/>
        </p:nvGrpSpPr>
        <p:grpSpPr>
          <a:xfrm rot="-5400000">
            <a:off x="3815331" y="129700"/>
            <a:ext cx="2320799" cy="2735032"/>
            <a:chOff x="9657588" y="-2610250"/>
            <a:chExt cx="2320799" cy="2735032"/>
          </a:xfrm>
        </p:grpSpPr>
        <p:cxnSp>
          <p:nvCxnSpPr>
            <p:cNvPr id="149" name="Google Shape;149;p18"/>
            <p:cNvCxnSpPr>
              <a:stCxn id="150" idx="0"/>
            </p:cNvCxnSpPr>
            <p:nvPr/>
          </p:nvCxnSpPr>
          <p:spPr>
            <a:xfrm rot="5400000">
              <a:off x="9793488" y="-1171518"/>
              <a:ext cx="888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1" name="Google Shape;151;p18"/>
            <p:cNvGrpSpPr/>
            <p:nvPr/>
          </p:nvGrpSpPr>
          <p:grpSpPr>
            <a:xfrm>
              <a:off x="9657588" y="-2287750"/>
              <a:ext cx="2320799" cy="2412531"/>
              <a:chOff x="1529838" y="272225"/>
              <a:chExt cx="2320799" cy="2412531"/>
            </a:xfrm>
          </p:grpSpPr>
          <p:sp>
            <p:nvSpPr>
              <p:cNvPr id="150" name="Google Shape;150;p18"/>
              <p:cNvSpPr/>
              <p:nvPr/>
            </p:nvSpPr>
            <p:spPr>
              <a:xfrm rot="-2700000">
                <a:off x="1869711" y="703830"/>
                <a:ext cx="1641053" cy="1641053"/>
              </a:xfrm>
              <a:prstGeom prst="arc">
                <a:avLst>
                  <a:gd fmla="val 16200000" name="adj1"/>
                  <a:gd fmla="val 0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18"/>
              <p:cNvSpPr/>
              <p:nvPr/>
            </p:nvSpPr>
            <p:spPr>
              <a:xfrm rot="-2700000">
                <a:off x="1869711" y="612098"/>
                <a:ext cx="1641053" cy="1641053"/>
              </a:xfrm>
              <a:prstGeom prst="arc">
                <a:avLst>
                  <a:gd fmla="val 16200000" name="adj1"/>
                  <a:gd fmla="val 0" name="adj2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3" name="Google Shape;153;p18"/>
            <p:cNvCxnSpPr>
              <a:stCxn id="152" idx="2"/>
            </p:cNvCxnSpPr>
            <p:nvPr/>
          </p:nvCxnSpPr>
          <p:spPr>
            <a:xfrm rot="-5400000">
              <a:off x="10946837" y="-2158900"/>
              <a:ext cx="902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4" name="Google Shape;154;p18"/>
          <p:cNvGrpSpPr/>
          <p:nvPr/>
        </p:nvGrpSpPr>
        <p:grpSpPr>
          <a:xfrm flipH="1" rot="10800000">
            <a:off x="4750580" y="2452082"/>
            <a:ext cx="4404600" cy="2320799"/>
            <a:chOff x="9657588" y="-2287750"/>
            <a:chExt cx="4404600" cy="2320799"/>
          </a:xfrm>
        </p:grpSpPr>
        <p:sp>
          <p:nvSpPr>
            <p:cNvPr id="155" name="Google Shape;155;p18"/>
            <p:cNvSpPr/>
            <p:nvPr/>
          </p:nvSpPr>
          <p:spPr>
            <a:xfrm rot="-2700000">
              <a:off x="9997461" y="-1947877"/>
              <a:ext cx="1641053" cy="1641053"/>
            </a:xfrm>
            <a:prstGeom prst="arc">
              <a:avLst>
                <a:gd fmla="val 19577751" name="adj1"/>
                <a:gd fmla="val 0" name="adj2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6" name="Google Shape;156;p18"/>
            <p:cNvCxnSpPr>
              <a:stCxn id="155" idx="2"/>
            </p:cNvCxnSpPr>
            <p:nvPr/>
          </p:nvCxnSpPr>
          <p:spPr>
            <a:xfrm>
              <a:off x="11398187" y="-1707550"/>
              <a:ext cx="2664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57" name="Google Shape;157;p18"/>
          <p:cNvCxnSpPr/>
          <p:nvPr/>
        </p:nvCxnSpPr>
        <p:spPr>
          <a:xfrm rot="5400000">
            <a:off x="5710131" y="4780656"/>
            <a:ext cx="72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b="0" i="0" sz="48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b="0" i="0" sz="48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b="0" i="0" sz="48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b="0" i="0" sz="48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b="0" i="0" sz="48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b="0" i="0" sz="48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b="0" i="0" sz="48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b="0" i="0" sz="48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b="0" i="0" sz="48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arker Grotesque"/>
              <a:buChar char="●"/>
              <a:defRPr b="0" i="0" sz="18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arker Grotesque"/>
              <a:buChar char="○"/>
              <a:defRPr b="0" i="0" sz="18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arker Grotesque"/>
              <a:buChar char="■"/>
              <a:defRPr b="0" i="0" sz="18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arker Grotesque"/>
              <a:buChar char="●"/>
              <a:defRPr b="0" i="0" sz="18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arker Grotesque"/>
              <a:buChar char="○"/>
              <a:defRPr b="0" i="0" sz="18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arker Grotesque"/>
              <a:buChar char="■"/>
              <a:defRPr b="0" i="0" sz="18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arker Grotesque"/>
              <a:buChar char="●"/>
              <a:defRPr b="0" i="0" sz="18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arker Grotesque"/>
              <a:buChar char="○"/>
              <a:defRPr b="0" i="0" sz="18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Darker Grotesque"/>
              <a:buChar char="■"/>
              <a:defRPr b="0" i="0" sz="18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5" Type="http://schemas.openxmlformats.org/officeDocument/2006/relationships/hyperlink" Target="https://wandb.ai/mdmhemsley/YOLOv5/runs/2cli9mdn?workspace=user-mdmhemsley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Relationship Id="rId4" Type="http://schemas.openxmlformats.org/officeDocument/2006/relationships/image" Target="../media/image10.jpg"/><Relationship Id="rId5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ultralytics/yolov5" TargetMode="External"/><Relationship Id="rId4" Type="http://schemas.openxmlformats.org/officeDocument/2006/relationships/hyperlink" Target="https://pytorch.org/" TargetMode="External"/><Relationship Id="rId9" Type="http://schemas.openxmlformats.org/officeDocument/2006/relationships/image" Target="../media/image11.png"/><Relationship Id="rId5" Type="http://schemas.openxmlformats.org/officeDocument/2006/relationships/image" Target="../media/image7.png"/><Relationship Id="rId6" Type="http://schemas.openxmlformats.org/officeDocument/2006/relationships/image" Target="../media/image6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"/>
          <p:cNvSpPr/>
          <p:nvPr/>
        </p:nvSpPr>
        <p:spPr>
          <a:xfrm>
            <a:off x="2326504" y="1713322"/>
            <a:ext cx="2008800" cy="2009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"/>
          <p:cNvSpPr txBox="1"/>
          <p:nvPr>
            <p:ph idx="1" type="subTitle"/>
          </p:nvPr>
        </p:nvSpPr>
        <p:spPr>
          <a:xfrm>
            <a:off x="5402142" y="402257"/>
            <a:ext cx="3707641" cy="2389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900" u="sng">
                <a:solidFill>
                  <a:schemeClr val="dk1"/>
                </a:solidFill>
              </a:rPr>
              <a:t>Problem Statement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900">
                <a:solidFill>
                  <a:schemeClr val="dk1"/>
                </a:solidFill>
              </a:rPr>
              <a:t>This project will </a:t>
            </a:r>
            <a:r>
              <a:rPr lang="en" sz="1900">
                <a:solidFill>
                  <a:schemeClr val="dk1"/>
                </a:solidFill>
              </a:rPr>
              <a:t>seek</a:t>
            </a:r>
            <a:r>
              <a:rPr lang="en" sz="1900">
                <a:solidFill>
                  <a:schemeClr val="dk1"/>
                </a:solidFill>
              </a:rPr>
              <a:t> to build a computer vision model to classify 24 of the 26 letters of the American Sign Language Alphabet utilizing the YOLOv5, a single stage object detector.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900">
                <a:solidFill>
                  <a:schemeClr val="dk1"/>
                </a:solidFill>
              </a:rPr>
              <a:t>The letters j and z were excluded from this project as they require movement.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165" name="Google Shape;165;p1"/>
          <p:cNvSpPr txBox="1"/>
          <p:nvPr>
            <p:ph type="ctrTitle"/>
          </p:nvPr>
        </p:nvSpPr>
        <p:spPr>
          <a:xfrm>
            <a:off x="0" y="187028"/>
            <a:ext cx="5157216" cy="10325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6000">
                <a:solidFill>
                  <a:schemeClr val="dk1"/>
                </a:solidFill>
              </a:rPr>
              <a:t>ASL PREDICTIONS </a:t>
            </a:r>
            <a:endParaRPr sz="6000">
              <a:solidFill>
                <a:schemeClr val="dk1"/>
              </a:solidFill>
            </a:endParaRPr>
          </a:p>
        </p:txBody>
      </p:sp>
      <p:grpSp>
        <p:nvGrpSpPr>
          <p:cNvPr id="166" name="Google Shape;166;p1"/>
          <p:cNvGrpSpPr/>
          <p:nvPr/>
        </p:nvGrpSpPr>
        <p:grpSpPr>
          <a:xfrm>
            <a:off x="1733060" y="1544471"/>
            <a:ext cx="2008800" cy="2177951"/>
            <a:chOff x="761450" y="532975"/>
            <a:chExt cx="644425" cy="984500"/>
          </a:xfrm>
        </p:grpSpPr>
        <p:sp>
          <p:nvSpPr>
            <p:cNvPr id="167" name="Google Shape;167;p1"/>
            <p:cNvSpPr/>
            <p:nvPr/>
          </p:nvSpPr>
          <p:spPr>
            <a:xfrm>
              <a:off x="763550" y="532975"/>
              <a:ext cx="642325" cy="984500"/>
            </a:xfrm>
            <a:custGeom>
              <a:rect b="b" l="l" r="r" t="t"/>
              <a:pathLst>
                <a:path extrusionOk="0" h="39380" w="25693">
                  <a:moveTo>
                    <a:pt x="25083" y="25882"/>
                  </a:moveTo>
                  <a:cubicBezTo>
                    <a:pt x="23233" y="37571"/>
                    <a:pt x="6434" y="39379"/>
                    <a:pt x="1115" y="28972"/>
                  </a:cubicBezTo>
                  <a:lnTo>
                    <a:pt x="1157" y="28972"/>
                  </a:lnTo>
                  <a:cubicBezTo>
                    <a:pt x="1031" y="28699"/>
                    <a:pt x="926" y="28405"/>
                    <a:pt x="821" y="28131"/>
                  </a:cubicBezTo>
                  <a:cubicBezTo>
                    <a:pt x="274" y="26723"/>
                    <a:pt x="1" y="24978"/>
                    <a:pt x="547" y="23548"/>
                  </a:cubicBezTo>
                  <a:cubicBezTo>
                    <a:pt x="989" y="22434"/>
                    <a:pt x="1935" y="21614"/>
                    <a:pt x="3091" y="21298"/>
                  </a:cubicBezTo>
                  <a:cubicBezTo>
                    <a:pt x="3112" y="21193"/>
                    <a:pt x="3133" y="21088"/>
                    <a:pt x="3175" y="20983"/>
                  </a:cubicBezTo>
                  <a:cubicBezTo>
                    <a:pt x="3512" y="19827"/>
                    <a:pt x="4248" y="18839"/>
                    <a:pt x="5425" y="18439"/>
                  </a:cubicBezTo>
                  <a:cubicBezTo>
                    <a:pt x="5404" y="18376"/>
                    <a:pt x="5383" y="18292"/>
                    <a:pt x="5362" y="18229"/>
                  </a:cubicBezTo>
                  <a:cubicBezTo>
                    <a:pt x="4899" y="16568"/>
                    <a:pt x="4290" y="14949"/>
                    <a:pt x="3533" y="13414"/>
                  </a:cubicBezTo>
                  <a:cubicBezTo>
                    <a:pt x="3091" y="12510"/>
                    <a:pt x="2545" y="11669"/>
                    <a:pt x="1893" y="10912"/>
                  </a:cubicBezTo>
                  <a:cubicBezTo>
                    <a:pt x="1094" y="10071"/>
                    <a:pt x="526" y="9041"/>
                    <a:pt x="274" y="7906"/>
                  </a:cubicBezTo>
                  <a:cubicBezTo>
                    <a:pt x="43" y="6834"/>
                    <a:pt x="274" y="5740"/>
                    <a:pt x="884" y="4857"/>
                  </a:cubicBezTo>
                  <a:cubicBezTo>
                    <a:pt x="1746" y="3722"/>
                    <a:pt x="3070" y="3049"/>
                    <a:pt x="4479" y="3028"/>
                  </a:cubicBezTo>
                  <a:cubicBezTo>
                    <a:pt x="5930" y="2965"/>
                    <a:pt x="7338" y="3470"/>
                    <a:pt x="8390" y="4458"/>
                  </a:cubicBezTo>
                  <a:cubicBezTo>
                    <a:pt x="8579" y="4647"/>
                    <a:pt x="8768" y="4836"/>
                    <a:pt x="8936" y="5026"/>
                  </a:cubicBezTo>
                  <a:cubicBezTo>
                    <a:pt x="8684" y="3680"/>
                    <a:pt x="9146" y="2292"/>
                    <a:pt x="10135" y="1325"/>
                  </a:cubicBezTo>
                  <a:cubicBezTo>
                    <a:pt x="11144" y="400"/>
                    <a:pt x="12552" y="1"/>
                    <a:pt x="13919" y="274"/>
                  </a:cubicBezTo>
                  <a:cubicBezTo>
                    <a:pt x="15370" y="568"/>
                    <a:pt x="16631" y="1493"/>
                    <a:pt x="17346" y="2797"/>
                  </a:cubicBezTo>
                  <a:cubicBezTo>
                    <a:pt x="18397" y="4626"/>
                    <a:pt x="18607" y="7086"/>
                    <a:pt x="18607" y="9167"/>
                  </a:cubicBezTo>
                  <a:cubicBezTo>
                    <a:pt x="18607" y="10324"/>
                    <a:pt x="18565" y="11459"/>
                    <a:pt x="18481" y="12615"/>
                  </a:cubicBezTo>
                  <a:cubicBezTo>
                    <a:pt x="18418" y="13435"/>
                    <a:pt x="18334" y="14276"/>
                    <a:pt x="18313" y="15117"/>
                  </a:cubicBezTo>
                  <a:cubicBezTo>
                    <a:pt x="18292" y="15748"/>
                    <a:pt x="18271" y="16379"/>
                    <a:pt x="18229" y="17030"/>
                  </a:cubicBezTo>
                  <a:cubicBezTo>
                    <a:pt x="18797" y="16673"/>
                    <a:pt x="19406" y="16379"/>
                    <a:pt x="20037" y="16189"/>
                  </a:cubicBezTo>
                  <a:cubicBezTo>
                    <a:pt x="21025" y="15874"/>
                    <a:pt x="22076" y="15916"/>
                    <a:pt x="23022" y="16316"/>
                  </a:cubicBezTo>
                  <a:cubicBezTo>
                    <a:pt x="24284" y="16883"/>
                    <a:pt x="25020" y="18040"/>
                    <a:pt x="25377" y="19343"/>
                  </a:cubicBezTo>
                  <a:cubicBezTo>
                    <a:pt x="25629" y="20352"/>
                    <a:pt x="25693" y="21425"/>
                    <a:pt x="25608" y="22455"/>
                  </a:cubicBezTo>
                  <a:cubicBezTo>
                    <a:pt x="25524" y="23611"/>
                    <a:pt x="25209" y="25041"/>
                    <a:pt x="25083" y="25882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786675" y="556625"/>
              <a:ext cx="596075" cy="870975"/>
            </a:xfrm>
            <a:custGeom>
              <a:rect b="b" l="l" r="r" t="t"/>
              <a:pathLst>
                <a:path extrusionOk="0" h="34839" w="23843">
                  <a:moveTo>
                    <a:pt x="23569" y="18628"/>
                  </a:moveTo>
                  <a:cubicBezTo>
                    <a:pt x="23296" y="17598"/>
                    <a:pt x="22728" y="16652"/>
                    <a:pt x="21719" y="16211"/>
                  </a:cubicBezTo>
                  <a:cubicBezTo>
                    <a:pt x="20983" y="15916"/>
                    <a:pt x="20142" y="15874"/>
                    <a:pt x="19385" y="16126"/>
                  </a:cubicBezTo>
                  <a:cubicBezTo>
                    <a:pt x="18670" y="16358"/>
                    <a:pt x="17977" y="16694"/>
                    <a:pt x="17367" y="17136"/>
                  </a:cubicBezTo>
                  <a:lnTo>
                    <a:pt x="16358" y="17094"/>
                  </a:lnTo>
                  <a:cubicBezTo>
                    <a:pt x="16400" y="16105"/>
                    <a:pt x="16442" y="15117"/>
                    <a:pt x="16484" y="14129"/>
                  </a:cubicBezTo>
                  <a:cubicBezTo>
                    <a:pt x="16505" y="13288"/>
                    <a:pt x="16589" y="12447"/>
                    <a:pt x="16652" y="11606"/>
                  </a:cubicBezTo>
                  <a:cubicBezTo>
                    <a:pt x="16715" y="10471"/>
                    <a:pt x="16778" y="9357"/>
                    <a:pt x="16778" y="8221"/>
                  </a:cubicBezTo>
                  <a:cubicBezTo>
                    <a:pt x="16778" y="6329"/>
                    <a:pt x="16589" y="3974"/>
                    <a:pt x="15643" y="2313"/>
                  </a:cubicBezTo>
                  <a:cubicBezTo>
                    <a:pt x="15054" y="1220"/>
                    <a:pt x="14024" y="463"/>
                    <a:pt x="12826" y="232"/>
                  </a:cubicBezTo>
                  <a:cubicBezTo>
                    <a:pt x="11753" y="1"/>
                    <a:pt x="10660" y="316"/>
                    <a:pt x="9861" y="1052"/>
                  </a:cubicBezTo>
                  <a:cubicBezTo>
                    <a:pt x="8936" y="1935"/>
                    <a:pt x="8621" y="3281"/>
                    <a:pt x="9062" y="4479"/>
                  </a:cubicBezTo>
                  <a:cubicBezTo>
                    <a:pt x="9315" y="5719"/>
                    <a:pt x="9525" y="6981"/>
                    <a:pt x="9672" y="8242"/>
                  </a:cubicBezTo>
                  <a:cubicBezTo>
                    <a:pt x="8894" y="6708"/>
                    <a:pt x="7906" y="5215"/>
                    <a:pt x="6834" y="4185"/>
                  </a:cubicBezTo>
                  <a:cubicBezTo>
                    <a:pt x="5951" y="3365"/>
                    <a:pt x="4794" y="2944"/>
                    <a:pt x="3596" y="3007"/>
                  </a:cubicBezTo>
                  <a:cubicBezTo>
                    <a:pt x="2482" y="3049"/>
                    <a:pt x="1367" y="3533"/>
                    <a:pt x="716" y="4458"/>
                  </a:cubicBezTo>
                  <a:cubicBezTo>
                    <a:pt x="232" y="5131"/>
                    <a:pt x="64" y="5972"/>
                    <a:pt x="232" y="6771"/>
                  </a:cubicBezTo>
                  <a:cubicBezTo>
                    <a:pt x="463" y="7759"/>
                    <a:pt x="947" y="8642"/>
                    <a:pt x="1641" y="9357"/>
                  </a:cubicBezTo>
                  <a:cubicBezTo>
                    <a:pt x="2335" y="10177"/>
                    <a:pt x="2944" y="11081"/>
                    <a:pt x="3428" y="12048"/>
                  </a:cubicBezTo>
                  <a:cubicBezTo>
                    <a:pt x="4227" y="13646"/>
                    <a:pt x="4857" y="15307"/>
                    <a:pt x="5320" y="17031"/>
                  </a:cubicBezTo>
                  <a:cubicBezTo>
                    <a:pt x="5425" y="17409"/>
                    <a:pt x="5530" y="17787"/>
                    <a:pt x="5614" y="18166"/>
                  </a:cubicBezTo>
                  <a:cubicBezTo>
                    <a:pt x="5383" y="18208"/>
                    <a:pt x="5173" y="18271"/>
                    <a:pt x="4963" y="18313"/>
                  </a:cubicBezTo>
                  <a:cubicBezTo>
                    <a:pt x="3974" y="18586"/>
                    <a:pt x="3407" y="19385"/>
                    <a:pt x="3112" y="20310"/>
                  </a:cubicBezTo>
                  <a:cubicBezTo>
                    <a:pt x="3028" y="20584"/>
                    <a:pt x="2965" y="20857"/>
                    <a:pt x="2944" y="21130"/>
                  </a:cubicBezTo>
                  <a:lnTo>
                    <a:pt x="2755" y="21151"/>
                  </a:lnTo>
                  <a:cubicBezTo>
                    <a:pt x="1746" y="21298"/>
                    <a:pt x="863" y="21971"/>
                    <a:pt x="463" y="22938"/>
                  </a:cubicBezTo>
                  <a:cubicBezTo>
                    <a:pt x="1" y="24137"/>
                    <a:pt x="316" y="25693"/>
                    <a:pt x="737" y="26870"/>
                  </a:cubicBezTo>
                  <a:cubicBezTo>
                    <a:pt x="1115" y="27837"/>
                    <a:pt x="1620" y="28741"/>
                    <a:pt x="2250" y="29582"/>
                  </a:cubicBezTo>
                  <a:cubicBezTo>
                    <a:pt x="2986" y="30570"/>
                    <a:pt x="4458" y="32042"/>
                    <a:pt x="5741" y="32715"/>
                  </a:cubicBezTo>
                  <a:cubicBezTo>
                    <a:pt x="8936" y="34355"/>
                    <a:pt x="12868" y="34838"/>
                    <a:pt x="17808" y="32862"/>
                  </a:cubicBezTo>
                  <a:cubicBezTo>
                    <a:pt x="18797" y="32357"/>
                    <a:pt x="19701" y="31706"/>
                    <a:pt x="20479" y="30907"/>
                  </a:cubicBezTo>
                  <a:cubicBezTo>
                    <a:pt x="20836" y="30549"/>
                    <a:pt x="21151" y="30129"/>
                    <a:pt x="21404" y="29708"/>
                  </a:cubicBezTo>
                  <a:cubicBezTo>
                    <a:pt x="22287" y="28258"/>
                    <a:pt x="22875" y="26365"/>
                    <a:pt x="23254" y="24725"/>
                  </a:cubicBezTo>
                  <a:cubicBezTo>
                    <a:pt x="23506" y="23653"/>
                    <a:pt x="23674" y="22560"/>
                    <a:pt x="23758" y="21446"/>
                  </a:cubicBezTo>
                  <a:cubicBezTo>
                    <a:pt x="23842" y="20500"/>
                    <a:pt x="23779" y="19553"/>
                    <a:pt x="23569" y="186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800350" y="570300"/>
              <a:ext cx="569250" cy="831000"/>
            </a:xfrm>
            <a:custGeom>
              <a:rect b="b" l="l" r="r" t="t"/>
              <a:pathLst>
                <a:path extrusionOk="0" h="33240" w="22770">
                  <a:moveTo>
                    <a:pt x="5719" y="18081"/>
                  </a:moveTo>
                  <a:cubicBezTo>
                    <a:pt x="5593" y="17493"/>
                    <a:pt x="5425" y="16904"/>
                    <a:pt x="5278" y="16336"/>
                  </a:cubicBezTo>
                  <a:cubicBezTo>
                    <a:pt x="4794" y="14591"/>
                    <a:pt x="4142" y="12888"/>
                    <a:pt x="3343" y="11248"/>
                  </a:cubicBezTo>
                  <a:cubicBezTo>
                    <a:pt x="2839" y="10260"/>
                    <a:pt x="2229" y="9314"/>
                    <a:pt x="1493" y="8473"/>
                  </a:cubicBezTo>
                  <a:cubicBezTo>
                    <a:pt x="884" y="7821"/>
                    <a:pt x="421" y="7023"/>
                    <a:pt x="211" y="6140"/>
                  </a:cubicBezTo>
                  <a:cubicBezTo>
                    <a:pt x="64" y="5467"/>
                    <a:pt x="211" y="4773"/>
                    <a:pt x="610" y="4205"/>
                  </a:cubicBezTo>
                  <a:cubicBezTo>
                    <a:pt x="1157" y="3427"/>
                    <a:pt x="2124" y="3028"/>
                    <a:pt x="3070" y="2986"/>
                  </a:cubicBezTo>
                  <a:cubicBezTo>
                    <a:pt x="4121" y="2923"/>
                    <a:pt x="5151" y="3301"/>
                    <a:pt x="5929" y="4037"/>
                  </a:cubicBezTo>
                  <a:cubicBezTo>
                    <a:pt x="7569" y="5614"/>
                    <a:pt x="9083" y="8473"/>
                    <a:pt x="9840" y="10702"/>
                  </a:cubicBezTo>
                  <a:cubicBezTo>
                    <a:pt x="9840" y="10113"/>
                    <a:pt x="9819" y="9524"/>
                    <a:pt x="9798" y="8936"/>
                  </a:cubicBezTo>
                  <a:cubicBezTo>
                    <a:pt x="9630" y="7212"/>
                    <a:pt x="9356" y="5488"/>
                    <a:pt x="9020" y="3806"/>
                  </a:cubicBezTo>
                  <a:cubicBezTo>
                    <a:pt x="8620" y="2776"/>
                    <a:pt x="8873" y="1640"/>
                    <a:pt x="9672" y="883"/>
                  </a:cubicBezTo>
                  <a:cubicBezTo>
                    <a:pt x="10344" y="253"/>
                    <a:pt x="11270" y="0"/>
                    <a:pt x="12174" y="190"/>
                  </a:cubicBezTo>
                  <a:cubicBezTo>
                    <a:pt x="13225" y="421"/>
                    <a:pt x="14129" y="1073"/>
                    <a:pt x="14633" y="2019"/>
                  </a:cubicBezTo>
                  <a:cubicBezTo>
                    <a:pt x="15537" y="3596"/>
                    <a:pt x="15685" y="5908"/>
                    <a:pt x="15685" y="7695"/>
                  </a:cubicBezTo>
                  <a:cubicBezTo>
                    <a:pt x="15685" y="8789"/>
                    <a:pt x="15622" y="9903"/>
                    <a:pt x="15559" y="11017"/>
                  </a:cubicBezTo>
                  <a:cubicBezTo>
                    <a:pt x="15495" y="11858"/>
                    <a:pt x="15411" y="12720"/>
                    <a:pt x="15390" y="13561"/>
                  </a:cubicBezTo>
                  <a:cubicBezTo>
                    <a:pt x="15348" y="14717"/>
                    <a:pt x="15285" y="15874"/>
                    <a:pt x="15222" y="17030"/>
                  </a:cubicBezTo>
                  <a:lnTo>
                    <a:pt x="16946" y="17135"/>
                  </a:lnTo>
                  <a:cubicBezTo>
                    <a:pt x="17556" y="16673"/>
                    <a:pt x="18250" y="16315"/>
                    <a:pt x="18964" y="16084"/>
                  </a:cubicBezTo>
                  <a:cubicBezTo>
                    <a:pt x="19616" y="15874"/>
                    <a:pt x="20310" y="15895"/>
                    <a:pt x="20941" y="16147"/>
                  </a:cubicBezTo>
                  <a:cubicBezTo>
                    <a:pt x="21803" y="16526"/>
                    <a:pt x="22265" y="17346"/>
                    <a:pt x="22497" y="18229"/>
                  </a:cubicBezTo>
                  <a:cubicBezTo>
                    <a:pt x="22707" y="19091"/>
                    <a:pt x="22770" y="19995"/>
                    <a:pt x="22686" y="20878"/>
                  </a:cubicBezTo>
                  <a:cubicBezTo>
                    <a:pt x="22602" y="21950"/>
                    <a:pt x="22433" y="23022"/>
                    <a:pt x="22202" y="24073"/>
                  </a:cubicBezTo>
                  <a:cubicBezTo>
                    <a:pt x="21845" y="25629"/>
                    <a:pt x="21256" y="27521"/>
                    <a:pt x="20415" y="28888"/>
                  </a:cubicBezTo>
                  <a:cubicBezTo>
                    <a:pt x="20163" y="29287"/>
                    <a:pt x="19869" y="29666"/>
                    <a:pt x="19553" y="30023"/>
                  </a:cubicBezTo>
                  <a:cubicBezTo>
                    <a:pt x="17934" y="31747"/>
                    <a:pt x="15516" y="32609"/>
                    <a:pt x="13225" y="32925"/>
                  </a:cubicBezTo>
                  <a:cubicBezTo>
                    <a:pt x="10933" y="33240"/>
                    <a:pt x="8242" y="33072"/>
                    <a:pt x="6098" y="32252"/>
                  </a:cubicBezTo>
                  <a:cubicBezTo>
                    <a:pt x="4668" y="31705"/>
                    <a:pt x="3028" y="29939"/>
                    <a:pt x="2124" y="28720"/>
                  </a:cubicBezTo>
                  <a:cubicBezTo>
                    <a:pt x="1535" y="27921"/>
                    <a:pt x="1052" y="27059"/>
                    <a:pt x="694" y="26134"/>
                  </a:cubicBezTo>
                  <a:cubicBezTo>
                    <a:pt x="337" y="25188"/>
                    <a:pt x="0" y="23695"/>
                    <a:pt x="421" y="22560"/>
                  </a:cubicBezTo>
                  <a:cubicBezTo>
                    <a:pt x="757" y="21782"/>
                    <a:pt x="1472" y="21235"/>
                    <a:pt x="2313" y="21130"/>
                  </a:cubicBezTo>
                  <a:cubicBezTo>
                    <a:pt x="2502" y="21088"/>
                    <a:pt x="2692" y="21088"/>
                    <a:pt x="2860" y="21130"/>
                  </a:cubicBezTo>
                  <a:cubicBezTo>
                    <a:pt x="2902" y="20709"/>
                    <a:pt x="2965" y="20310"/>
                    <a:pt x="3091" y="19910"/>
                  </a:cubicBezTo>
                  <a:cubicBezTo>
                    <a:pt x="3301" y="19175"/>
                    <a:pt x="3743" y="18481"/>
                    <a:pt x="4542" y="18271"/>
                  </a:cubicBezTo>
                  <a:cubicBezTo>
                    <a:pt x="4920" y="18165"/>
                    <a:pt x="5320" y="18102"/>
                    <a:pt x="5719" y="180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761450" y="566625"/>
              <a:ext cx="605525" cy="817875"/>
            </a:xfrm>
            <a:custGeom>
              <a:rect b="b" l="l" r="r" t="t"/>
              <a:pathLst>
                <a:path extrusionOk="0" h="32715" w="24221">
                  <a:moveTo>
                    <a:pt x="23569" y="18523"/>
                  </a:moveTo>
                  <a:cubicBezTo>
                    <a:pt x="22623" y="15075"/>
                    <a:pt x="19848" y="17156"/>
                    <a:pt x="18082" y="18270"/>
                  </a:cubicBezTo>
                  <a:cubicBezTo>
                    <a:pt x="16778" y="19048"/>
                    <a:pt x="15222" y="20079"/>
                    <a:pt x="14823" y="20373"/>
                  </a:cubicBezTo>
                  <a:cubicBezTo>
                    <a:pt x="14781" y="20394"/>
                    <a:pt x="14739" y="20436"/>
                    <a:pt x="14718" y="20499"/>
                  </a:cubicBezTo>
                  <a:cubicBezTo>
                    <a:pt x="14676" y="20646"/>
                    <a:pt x="14655" y="20793"/>
                    <a:pt x="14697" y="20941"/>
                  </a:cubicBezTo>
                  <a:cubicBezTo>
                    <a:pt x="14739" y="21151"/>
                    <a:pt x="14844" y="21361"/>
                    <a:pt x="14970" y="21550"/>
                  </a:cubicBezTo>
                  <a:cubicBezTo>
                    <a:pt x="15138" y="21803"/>
                    <a:pt x="15391" y="22034"/>
                    <a:pt x="15685" y="22160"/>
                  </a:cubicBezTo>
                  <a:cubicBezTo>
                    <a:pt x="16253" y="22349"/>
                    <a:pt x="16862" y="22412"/>
                    <a:pt x="17451" y="22349"/>
                  </a:cubicBezTo>
                  <a:cubicBezTo>
                    <a:pt x="17998" y="22307"/>
                    <a:pt x="18544" y="22223"/>
                    <a:pt x="19070" y="22076"/>
                  </a:cubicBezTo>
                  <a:lnTo>
                    <a:pt x="19364" y="21929"/>
                  </a:lnTo>
                  <a:cubicBezTo>
                    <a:pt x="19448" y="21887"/>
                    <a:pt x="19553" y="21845"/>
                    <a:pt x="19658" y="21824"/>
                  </a:cubicBezTo>
                  <a:lnTo>
                    <a:pt x="19679" y="21824"/>
                  </a:lnTo>
                  <a:cubicBezTo>
                    <a:pt x="19806" y="21697"/>
                    <a:pt x="19974" y="21655"/>
                    <a:pt x="20142" y="21697"/>
                  </a:cubicBezTo>
                  <a:cubicBezTo>
                    <a:pt x="20541" y="21634"/>
                    <a:pt x="20584" y="21803"/>
                    <a:pt x="20268" y="22139"/>
                  </a:cubicBezTo>
                  <a:cubicBezTo>
                    <a:pt x="20226" y="22244"/>
                    <a:pt x="20142" y="22307"/>
                    <a:pt x="20037" y="22370"/>
                  </a:cubicBezTo>
                  <a:lnTo>
                    <a:pt x="20037" y="22370"/>
                  </a:lnTo>
                  <a:cubicBezTo>
                    <a:pt x="19974" y="22412"/>
                    <a:pt x="19911" y="22454"/>
                    <a:pt x="19848" y="22475"/>
                  </a:cubicBezTo>
                  <a:cubicBezTo>
                    <a:pt x="19679" y="22559"/>
                    <a:pt x="19511" y="22622"/>
                    <a:pt x="19322" y="22686"/>
                  </a:cubicBezTo>
                  <a:cubicBezTo>
                    <a:pt x="18628" y="23064"/>
                    <a:pt x="17998" y="23548"/>
                    <a:pt x="17430" y="24115"/>
                  </a:cubicBezTo>
                  <a:cubicBezTo>
                    <a:pt x="16967" y="24599"/>
                    <a:pt x="16505" y="25524"/>
                    <a:pt x="16231" y="26617"/>
                  </a:cubicBezTo>
                  <a:cubicBezTo>
                    <a:pt x="15979" y="27605"/>
                    <a:pt x="15937" y="28635"/>
                    <a:pt x="16105" y="29645"/>
                  </a:cubicBezTo>
                  <a:cubicBezTo>
                    <a:pt x="16189" y="30086"/>
                    <a:pt x="15517" y="30191"/>
                    <a:pt x="15454" y="29750"/>
                  </a:cubicBezTo>
                  <a:cubicBezTo>
                    <a:pt x="15264" y="28656"/>
                    <a:pt x="15327" y="27542"/>
                    <a:pt x="15601" y="26470"/>
                  </a:cubicBezTo>
                  <a:cubicBezTo>
                    <a:pt x="15895" y="25251"/>
                    <a:pt x="16421" y="24220"/>
                    <a:pt x="16967" y="23653"/>
                  </a:cubicBezTo>
                  <a:cubicBezTo>
                    <a:pt x="17199" y="23421"/>
                    <a:pt x="17430" y="23190"/>
                    <a:pt x="17682" y="23001"/>
                  </a:cubicBezTo>
                  <a:lnTo>
                    <a:pt x="17514" y="23001"/>
                  </a:lnTo>
                  <a:cubicBezTo>
                    <a:pt x="16799" y="23085"/>
                    <a:pt x="16105" y="23001"/>
                    <a:pt x="15433" y="22770"/>
                  </a:cubicBezTo>
                  <a:cubicBezTo>
                    <a:pt x="15033" y="22580"/>
                    <a:pt x="14676" y="22286"/>
                    <a:pt x="14423" y="21908"/>
                  </a:cubicBezTo>
                  <a:cubicBezTo>
                    <a:pt x="14255" y="21655"/>
                    <a:pt x="14129" y="21382"/>
                    <a:pt x="14066" y="21067"/>
                  </a:cubicBezTo>
                  <a:cubicBezTo>
                    <a:pt x="14003" y="20793"/>
                    <a:pt x="14024" y="20499"/>
                    <a:pt x="14150" y="20247"/>
                  </a:cubicBezTo>
                  <a:cubicBezTo>
                    <a:pt x="14213" y="20057"/>
                    <a:pt x="14318" y="19910"/>
                    <a:pt x="14465" y="19805"/>
                  </a:cubicBezTo>
                  <a:cubicBezTo>
                    <a:pt x="14865" y="19553"/>
                    <a:pt x="16400" y="18544"/>
                    <a:pt x="17640" y="17766"/>
                  </a:cubicBezTo>
                  <a:cubicBezTo>
                    <a:pt x="15874" y="17661"/>
                    <a:pt x="14087" y="17724"/>
                    <a:pt x="12321" y="17955"/>
                  </a:cubicBezTo>
                  <a:cubicBezTo>
                    <a:pt x="11249" y="18123"/>
                    <a:pt x="10219" y="18397"/>
                    <a:pt x="9525" y="18817"/>
                  </a:cubicBezTo>
                  <a:cubicBezTo>
                    <a:pt x="9378" y="18901"/>
                    <a:pt x="9188" y="18859"/>
                    <a:pt x="9083" y="18691"/>
                  </a:cubicBezTo>
                  <a:cubicBezTo>
                    <a:pt x="8999" y="18544"/>
                    <a:pt x="9041" y="18355"/>
                    <a:pt x="9188" y="18249"/>
                  </a:cubicBezTo>
                  <a:cubicBezTo>
                    <a:pt x="10008" y="17808"/>
                    <a:pt x="10912" y="17514"/>
                    <a:pt x="11837" y="17366"/>
                  </a:cubicBezTo>
                  <a:cubicBezTo>
                    <a:pt x="11795" y="17324"/>
                    <a:pt x="11774" y="17240"/>
                    <a:pt x="11795" y="17177"/>
                  </a:cubicBezTo>
                  <a:cubicBezTo>
                    <a:pt x="11837" y="15937"/>
                    <a:pt x="11753" y="14717"/>
                    <a:pt x="11522" y="13498"/>
                  </a:cubicBezTo>
                  <a:cubicBezTo>
                    <a:pt x="10996" y="10597"/>
                    <a:pt x="9146" y="6476"/>
                    <a:pt x="7107" y="4563"/>
                  </a:cubicBezTo>
                  <a:cubicBezTo>
                    <a:pt x="4815" y="2376"/>
                    <a:pt x="1" y="4373"/>
                    <a:pt x="3449" y="8263"/>
                  </a:cubicBezTo>
                  <a:cubicBezTo>
                    <a:pt x="5803" y="10954"/>
                    <a:pt x="7128" y="15390"/>
                    <a:pt x="7654" y="17577"/>
                  </a:cubicBezTo>
                  <a:cubicBezTo>
                    <a:pt x="7801" y="18165"/>
                    <a:pt x="7633" y="17997"/>
                    <a:pt x="8095" y="18312"/>
                  </a:cubicBezTo>
                  <a:cubicBezTo>
                    <a:pt x="8831" y="18796"/>
                    <a:pt x="9714" y="19784"/>
                    <a:pt x="10408" y="20962"/>
                  </a:cubicBezTo>
                  <a:cubicBezTo>
                    <a:pt x="11038" y="21971"/>
                    <a:pt x="11480" y="23106"/>
                    <a:pt x="11690" y="24304"/>
                  </a:cubicBezTo>
                  <a:cubicBezTo>
                    <a:pt x="11795" y="24851"/>
                    <a:pt x="11816" y="25419"/>
                    <a:pt x="11774" y="25986"/>
                  </a:cubicBezTo>
                  <a:cubicBezTo>
                    <a:pt x="11732" y="26449"/>
                    <a:pt x="11564" y="26890"/>
                    <a:pt x="11291" y="27269"/>
                  </a:cubicBezTo>
                  <a:cubicBezTo>
                    <a:pt x="11038" y="27563"/>
                    <a:pt x="10702" y="27752"/>
                    <a:pt x="10345" y="27815"/>
                  </a:cubicBezTo>
                  <a:cubicBezTo>
                    <a:pt x="10176" y="27837"/>
                    <a:pt x="10029" y="27837"/>
                    <a:pt x="9882" y="27815"/>
                  </a:cubicBezTo>
                  <a:cubicBezTo>
                    <a:pt x="9525" y="27773"/>
                    <a:pt x="9188" y="27689"/>
                    <a:pt x="8852" y="27563"/>
                  </a:cubicBezTo>
                  <a:cubicBezTo>
                    <a:pt x="8852" y="27731"/>
                    <a:pt x="8810" y="27921"/>
                    <a:pt x="8768" y="28089"/>
                  </a:cubicBezTo>
                  <a:cubicBezTo>
                    <a:pt x="8705" y="28320"/>
                    <a:pt x="8558" y="28530"/>
                    <a:pt x="8368" y="28699"/>
                  </a:cubicBezTo>
                  <a:cubicBezTo>
                    <a:pt x="8221" y="28846"/>
                    <a:pt x="8011" y="28951"/>
                    <a:pt x="7801" y="28993"/>
                  </a:cubicBezTo>
                  <a:cubicBezTo>
                    <a:pt x="7443" y="29056"/>
                    <a:pt x="7086" y="29014"/>
                    <a:pt x="6750" y="28909"/>
                  </a:cubicBezTo>
                  <a:cubicBezTo>
                    <a:pt x="6035" y="28635"/>
                    <a:pt x="5425" y="28173"/>
                    <a:pt x="4941" y="27584"/>
                  </a:cubicBezTo>
                  <a:cubicBezTo>
                    <a:pt x="4437" y="27038"/>
                    <a:pt x="3995" y="26449"/>
                    <a:pt x="3596" y="25818"/>
                  </a:cubicBezTo>
                  <a:cubicBezTo>
                    <a:pt x="3386" y="25461"/>
                    <a:pt x="3890" y="25145"/>
                    <a:pt x="4142" y="25461"/>
                  </a:cubicBezTo>
                  <a:cubicBezTo>
                    <a:pt x="4521" y="26049"/>
                    <a:pt x="4941" y="26617"/>
                    <a:pt x="5425" y="27143"/>
                  </a:cubicBezTo>
                  <a:cubicBezTo>
                    <a:pt x="5824" y="27647"/>
                    <a:pt x="6350" y="28047"/>
                    <a:pt x="6939" y="28278"/>
                  </a:cubicBezTo>
                  <a:cubicBezTo>
                    <a:pt x="7170" y="28362"/>
                    <a:pt x="7422" y="28383"/>
                    <a:pt x="7675" y="28341"/>
                  </a:cubicBezTo>
                  <a:cubicBezTo>
                    <a:pt x="7780" y="28320"/>
                    <a:pt x="7864" y="28278"/>
                    <a:pt x="7948" y="28215"/>
                  </a:cubicBezTo>
                  <a:cubicBezTo>
                    <a:pt x="8053" y="28131"/>
                    <a:pt x="8116" y="28026"/>
                    <a:pt x="8137" y="27900"/>
                  </a:cubicBezTo>
                  <a:cubicBezTo>
                    <a:pt x="8242" y="27458"/>
                    <a:pt x="8242" y="27017"/>
                    <a:pt x="8116" y="26575"/>
                  </a:cubicBezTo>
                  <a:cubicBezTo>
                    <a:pt x="7801" y="25145"/>
                    <a:pt x="5782" y="22370"/>
                    <a:pt x="4164" y="22076"/>
                  </a:cubicBezTo>
                  <a:cubicBezTo>
                    <a:pt x="800" y="21466"/>
                    <a:pt x="2860" y="29434"/>
                    <a:pt x="7359" y="31684"/>
                  </a:cubicBezTo>
                  <a:cubicBezTo>
                    <a:pt x="7506" y="31768"/>
                    <a:pt x="7675" y="31831"/>
                    <a:pt x="7843" y="31894"/>
                  </a:cubicBezTo>
                  <a:lnTo>
                    <a:pt x="7906" y="31915"/>
                  </a:lnTo>
                  <a:cubicBezTo>
                    <a:pt x="8179" y="32020"/>
                    <a:pt x="8474" y="32125"/>
                    <a:pt x="8789" y="32210"/>
                  </a:cubicBezTo>
                  <a:cubicBezTo>
                    <a:pt x="9041" y="32273"/>
                    <a:pt x="9293" y="32336"/>
                    <a:pt x="9546" y="32378"/>
                  </a:cubicBezTo>
                  <a:cubicBezTo>
                    <a:pt x="10408" y="32567"/>
                    <a:pt x="11270" y="32651"/>
                    <a:pt x="12153" y="32672"/>
                  </a:cubicBezTo>
                  <a:cubicBezTo>
                    <a:pt x="13225" y="32714"/>
                    <a:pt x="14297" y="32630"/>
                    <a:pt x="15348" y="32441"/>
                  </a:cubicBezTo>
                  <a:cubicBezTo>
                    <a:pt x="17871" y="31978"/>
                    <a:pt x="20247" y="30822"/>
                    <a:pt x="21530" y="28762"/>
                  </a:cubicBezTo>
                  <a:cubicBezTo>
                    <a:pt x="23001" y="26344"/>
                    <a:pt x="24221" y="20877"/>
                    <a:pt x="23569" y="18523"/>
                  </a:cubicBezTo>
                  <a:close/>
                  <a:moveTo>
                    <a:pt x="15727" y="2439"/>
                  </a:moveTo>
                  <a:cubicBezTo>
                    <a:pt x="14339" y="0"/>
                    <a:pt x="11207" y="505"/>
                    <a:pt x="11017" y="2607"/>
                  </a:cubicBezTo>
                  <a:cubicBezTo>
                    <a:pt x="10954" y="3343"/>
                    <a:pt x="11606" y="6202"/>
                    <a:pt x="11711" y="7106"/>
                  </a:cubicBezTo>
                  <a:cubicBezTo>
                    <a:pt x="12111" y="10723"/>
                    <a:pt x="12531" y="16084"/>
                    <a:pt x="12447" y="17198"/>
                  </a:cubicBezTo>
                  <a:cubicBezTo>
                    <a:pt x="12447" y="17240"/>
                    <a:pt x="12447" y="17261"/>
                    <a:pt x="12447" y="17282"/>
                  </a:cubicBezTo>
                  <a:cubicBezTo>
                    <a:pt x="13709" y="17093"/>
                    <a:pt x="14991" y="17030"/>
                    <a:pt x="16295" y="17114"/>
                  </a:cubicBezTo>
                  <a:cubicBezTo>
                    <a:pt x="16316" y="16462"/>
                    <a:pt x="16379" y="15264"/>
                    <a:pt x="16442" y="13687"/>
                  </a:cubicBezTo>
                  <a:cubicBezTo>
                    <a:pt x="16526" y="11227"/>
                    <a:pt x="17367" y="5256"/>
                    <a:pt x="15727" y="2439"/>
                  </a:cubicBezTo>
                  <a:close/>
                  <a:moveTo>
                    <a:pt x="11060" y="24410"/>
                  </a:moveTo>
                  <a:cubicBezTo>
                    <a:pt x="10849" y="23295"/>
                    <a:pt x="10450" y="22244"/>
                    <a:pt x="9861" y="21298"/>
                  </a:cubicBezTo>
                  <a:cubicBezTo>
                    <a:pt x="8810" y="19532"/>
                    <a:pt x="8200" y="18418"/>
                    <a:pt x="6224" y="18922"/>
                  </a:cubicBezTo>
                  <a:cubicBezTo>
                    <a:pt x="5236" y="19195"/>
                    <a:pt x="4983" y="20541"/>
                    <a:pt x="4941" y="21361"/>
                  </a:cubicBezTo>
                  <a:cubicBezTo>
                    <a:pt x="4983" y="21361"/>
                    <a:pt x="5004" y="21382"/>
                    <a:pt x="5047" y="21403"/>
                  </a:cubicBezTo>
                  <a:cubicBezTo>
                    <a:pt x="6771" y="22454"/>
                    <a:pt x="8326" y="24452"/>
                    <a:pt x="8768" y="26449"/>
                  </a:cubicBezTo>
                  <a:cubicBezTo>
                    <a:pt x="8789" y="26554"/>
                    <a:pt x="8810" y="26680"/>
                    <a:pt x="8831" y="26785"/>
                  </a:cubicBezTo>
                  <a:cubicBezTo>
                    <a:pt x="9167" y="27017"/>
                    <a:pt x="9546" y="27143"/>
                    <a:pt x="9966" y="27164"/>
                  </a:cubicBezTo>
                  <a:cubicBezTo>
                    <a:pt x="10050" y="27185"/>
                    <a:pt x="10155" y="27185"/>
                    <a:pt x="10240" y="27164"/>
                  </a:cubicBezTo>
                  <a:cubicBezTo>
                    <a:pt x="10450" y="27122"/>
                    <a:pt x="10639" y="27017"/>
                    <a:pt x="10765" y="26848"/>
                  </a:cubicBezTo>
                  <a:cubicBezTo>
                    <a:pt x="10975" y="26575"/>
                    <a:pt x="11081" y="26239"/>
                    <a:pt x="11102" y="25902"/>
                  </a:cubicBezTo>
                  <a:cubicBezTo>
                    <a:pt x="11165" y="25398"/>
                    <a:pt x="11144" y="24893"/>
                    <a:pt x="11060" y="24410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d02ae4be26_0_27"/>
          <p:cNvSpPr txBox="1"/>
          <p:nvPr>
            <p:ph type="title"/>
          </p:nvPr>
        </p:nvSpPr>
        <p:spPr>
          <a:xfrm>
            <a:off x="652875" y="32835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Images</a:t>
            </a:r>
            <a:endParaRPr/>
          </a:p>
        </p:txBody>
      </p:sp>
      <p:pic>
        <p:nvPicPr>
          <p:cNvPr id="349" name="Google Shape;349;gd02ae4be26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6387" y="1633650"/>
            <a:ext cx="3396976" cy="339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02ae4be26_0_45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Metrics</a:t>
            </a:r>
            <a:endParaRPr/>
          </a:p>
        </p:txBody>
      </p:sp>
      <p:pic>
        <p:nvPicPr>
          <p:cNvPr id="355" name="Google Shape;355;gd02ae4be26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75" y="1547500"/>
            <a:ext cx="4096998" cy="2048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gd02ae4be26_0_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47500"/>
            <a:ext cx="4096998" cy="2048499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gd02ae4be26_0_45"/>
          <p:cNvSpPr txBox="1"/>
          <p:nvPr/>
        </p:nvSpPr>
        <p:spPr>
          <a:xfrm>
            <a:off x="2343475" y="4088050"/>
            <a:ext cx="409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Darker Grotesque"/>
                <a:ea typeface="Darker Grotesque"/>
                <a:cs typeface="Darker Grotesque"/>
                <a:sym typeface="Darker Grotesque"/>
                <a:hlinkClick r:id="rId5"/>
              </a:rPr>
              <a:t>https://wandb.ai/mdmhemsley/YOLOv5/runs/</a:t>
            </a:r>
            <a:endParaRPr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7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Model Predictions</a:t>
            </a:r>
            <a:endParaRPr/>
          </a:p>
        </p:txBody>
      </p:sp>
      <p:sp>
        <p:nvSpPr>
          <p:cNvPr id="363" name="Google Shape;363;p7"/>
          <p:cNvSpPr txBox="1"/>
          <p:nvPr/>
        </p:nvSpPr>
        <p:spPr>
          <a:xfrm>
            <a:off x="558450" y="1739175"/>
            <a:ext cx="80271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82C6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python detect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 --weights /content/yolov5/runs/train/&lt;most recent exp directory&gt;/weights/best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pt --img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640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--conf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0.25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--source test/images/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What does this piece of command line code do?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ato"/>
              <a:buChar char="○"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--weights: Filepath to the weights that our model just generated during training.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ato"/>
              <a:buChar char="○"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--img: Size of the image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ato"/>
              <a:buChar char="○"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--conf: Confidence Interval for our model’s labelling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ato"/>
              <a:buChar char="○"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--source: Filepath containing our test images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8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Model Predictions</a:t>
            </a:r>
            <a:endParaRPr/>
          </a:p>
        </p:txBody>
      </p:sp>
      <p:pic>
        <p:nvPicPr>
          <p:cNvPr id="369" name="Google Shape;36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00" y="1602400"/>
            <a:ext cx="2591501" cy="345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9901" y="1602400"/>
            <a:ext cx="2591498" cy="3031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61776" y="1661038"/>
            <a:ext cx="169545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d02ae4be26_0_4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 and Future Thoughts</a:t>
            </a:r>
            <a:endParaRPr/>
          </a:p>
        </p:txBody>
      </p:sp>
      <p:sp>
        <p:nvSpPr>
          <p:cNvPr id="377" name="Google Shape;377;gd02ae4be26_0_4"/>
          <p:cNvSpPr txBox="1"/>
          <p:nvPr>
            <p:ph idx="1" type="subTitle"/>
          </p:nvPr>
        </p:nvSpPr>
        <p:spPr>
          <a:xfrm>
            <a:off x="713225" y="2302275"/>
            <a:ext cx="13989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Powerful, but resource intensive</a:t>
            </a:r>
            <a:endParaRPr/>
          </a:p>
        </p:txBody>
      </p:sp>
      <p:sp>
        <p:nvSpPr>
          <p:cNvPr id="378" name="Google Shape;378;gd02ae4be26_0_4"/>
          <p:cNvSpPr txBox="1"/>
          <p:nvPr>
            <p:ph idx="2" type="subTitle"/>
          </p:nvPr>
        </p:nvSpPr>
        <p:spPr>
          <a:xfrm>
            <a:off x="713225" y="1910475"/>
            <a:ext cx="13989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Yolov5</a:t>
            </a:r>
            <a:endParaRPr/>
          </a:p>
        </p:txBody>
      </p:sp>
      <p:sp>
        <p:nvSpPr>
          <p:cNvPr id="379" name="Google Shape;379;gd02ae4be26_0_4"/>
          <p:cNvSpPr txBox="1"/>
          <p:nvPr>
            <p:ph idx="3" type="subTitle"/>
          </p:nvPr>
        </p:nvSpPr>
        <p:spPr>
          <a:xfrm>
            <a:off x="3927125" y="2302275"/>
            <a:ext cx="13989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video recognition</a:t>
            </a:r>
            <a:endParaRPr/>
          </a:p>
        </p:txBody>
      </p:sp>
      <p:sp>
        <p:nvSpPr>
          <p:cNvPr id="380" name="Google Shape;380;gd02ae4be26_0_4"/>
          <p:cNvSpPr txBox="1"/>
          <p:nvPr>
            <p:ph idx="4" type="subTitle"/>
          </p:nvPr>
        </p:nvSpPr>
        <p:spPr>
          <a:xfrm>
            <a:off x="3927125" y="1910475"/>
            <a:ext cx="13989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Webcam</a:t>
            </a:r>
            <a:endParaRPr/>
          </a:p>
        </p:txBody>
      </p:sp>
      <p:sp>
        <p:nvSpPr>
          <p:cNvPr id="381" name="Google Shape;381;gd02ae4be26_0_4"/>
          <p:cNvSpPr txBox="1"/>
          <p:nvPr>
            <p:ph idx="5" type="subTitle"/>
          </p:nvPr>
        </p:nvSpPr>
        <p:spPr>
          <a:xfrm>
            <a:off x="6486050" y="2213925"/>
            <a:ext cx="13989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were only able to utilize a fraction of YOLOv5</a:t>
            </a:r>
            <a:endParaRPr/>
          </a:p>
        </p:txBody>
      </p:sp>
      <p:sp>
        <p:nvSpPr>
          <p:cNvPr id="382" name="Google Shape;382;gd02ae4be26_0_4"/>
          <p:cNvSpPr txBox="1"/>
          <p:nvPr>
            <p:ph idx="6" type="subTitle"/>
          </p:nvPr>
        </p:nvSpPr>
        <p:spPr>
          <a:xfrm>
            <a:off x="6313925" y="1910475"/>
            <a:ext cx="2116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EPOCHS!!!</a:t>
            </a:r>
            <a:endParaRPr/>
          </a:p>
        </p:txBody>
      </p:sp>
      <p:sp>
        <p:nvSpPr>
          <p:cNvPr id="383" name="Google Shape;383;gd02ae4be26_0_4"/>
          <p:cNvSpPr txBox="1"/>
          <p:nvPr>
            <p:ph idx="7" type="subTitle"/>
          </p:nvPr>
        </p:nvSpPr>
        <p:spPr>
          <a:xfrm>
            <a:off x="713225" y="3822950"/>
            <a:ext cx="13989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Completely different data beast</a:t>
            </a:r>
            <a:endParaRPr/>
          </a:p>
        </p:txBody>
      </p:sp>
      <p:sp>
        <p:nvSpPr>
          <p:cNvPr id="384" name="Google Shape;384;gd02ae4be26_0_4"/>
          <p:cNvSpPr txBox="1"/>
          <p:nvPr>
            <p:ph idx="8" type="subTitle"/>
          </p:nvPr>
        </p:nvSpPr>
        <p:spPr>
          <a:xfrm>
            <a:off x="713225" y="3431150"/>
            <a:ext cx="13989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Data</a:t>
            </a:r>
            <a:endParaRPr/>
          </a:p>
        </p:txBody>
      </p:sp>
      <p:sp>
        <p:nvSpPr>
          <p:cNvPr id="385" name="Google Shape;385;gd02ae4be26_0_4"/>
          <p:cNvSpPr txBox="1"/>
          <p:nvPr>
            <p:ph idx="9" type="subTitle"/>
          </p:nvPr>
        </p:nvSpPr>
        <p:spPr>
          <a:xfrm>
            <a:off x="3927125" y="3822950"/>
            <a:ext cx="13989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Cleaner training data</a:t>
            </a:r>
            <a:endParaRPr/>
          </a:p>
        </p:txBody>
      </p:sp>
      <p:sp>
        <p:nvSpPr>
          <p:cNvPr id="386" name="Google Shape;386;gd02ae4be26_0_4"/>
          <p:cNvSpPr txBox="1"/>
          <p:nvPr>
            <p:ph idx="13" type="subTitle"/>
          </p:nvPr>
        </p:nvSpPr>
        <p:spPr>
          <a:xfrm>
            <a:off x="3863175" y="3431150"/>
            <a:ext cx="16293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</a:t>
            </a:r>
            <a:endParaRPr/>
          </a:p>
        </p:txBody>
      </p:sp>
      <p:sp>
        <p:nvSpPr>
          <p:cNvPr id="387" name="Google Shape;387;gd02ae4be26_0_4"/>
          <p:cNvSpPr txBox="1"/>
          <p:nvPr>
            <p:ph idx="14" type="subTitle"/>
          </p:nvPr>
        </p:nvSpPr>
        <p:spPr>
          <a:xfrm>
            <a:off x="6370850" y="3822950"/>
            <a:ext cx="16293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 Models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Active Learning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Returning ASL Images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gd02ae4be26_0_4"/>
          <p:cNvSpPr txBox="1"/>
          <p:nvPr>
            <p:ph idx="15" type="subTitle"/>
          </p:nvPr>
        </p:nvSpPr>
        <p:spPr>
          <a:xfrm>
            <a:off x="6105600" y="3431150"/>
            <a:ext cx="26715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</a:t>
            </a:r>
            <a:r>
              <a:rPr lang="en"/>
              <a:t>Opportunities</a:t>
            </a:r>
            <a:endParaRPr/>
          </a:p>
        </p:txBody>
      </p:sp>
      <p:cxnSp>
        <p:nvCxnSpPr>
          <p:cNvPr id="389" name="Google Shape;389;gd02ae4be26_0_4"/>
          <p:cNvCxnSpPr/>
          <p:nvPr/>
        </p:nvCxnSpPr>
        <p:spPr>
          <a:xfrm>
            <a:off x="2923275" y="1531950"/>
            <a:ext cx="0" cy="370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1"/>
          <p:cNvSpPr txBox="1"/>
          <p:nvPr>
            <p:ph type="title"/>
          </p:nvPr>
        </p:nvSpPr>
        <p:spPr>
          <a:xfrm>
            <a:off x="713225" y="615700"/>
            <a:ext cx="32175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95" name="Google Shape;395;p11"/>
          <p:cNvSpPr txBox="1"/>
          <p:nvPr>
            <p:ph idx="2" type="subTitle"/>
          </p:nvPr>
        </p:nvSpPr>
        <p:spPr>
          <a:xfrm>
            <a:off x="713225" y="1458075"/>
            <a:ext cx="32175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396" name="Google Shape;396;p11"/>
          <p:cNvSpPr txBox="1"/>
          <p:nvPr/>
        </p:nvSpPr>
        <p:spPr>
          <a:xfrm>
            <a:off x="713225" y="4271050"/>
            <a:ext cx="32175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Please keep this slide for attribution</a:t>
            </a:r>
            <a:endParaRPr b="0" i="0" sz="1100" u="none" cap="none" strike="noStrike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76" name="Google Shape;176;p10"/>
          <p:cNvSpPr txBox="1"/>
          <p:nvPr>
            <p:ph idx="2" type="subTitle"/>
          </p:nvPr>
        </p:nvSpPr>
        <p:spPr>
          <a:xfrm>
            <a:off x="2618832" y="2889250"/>
            <a:ext cx="17946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TIMOTHY</a:t>
            </a:r>
            <a:endParaRPr/>
          </a:p>
        </p:txBody>
      </p:sp>
      <p:sp>
        <p:nvSpPr>
          <p:cNvPr id="177" name="Google Shape;177;p10"/>
          <p:cNvSpPr txBox="1"/>
          <p:nvPr>
            <p:ph idx="4" type="subTitle"/>
          </p:nvPr>
        </p:nvSpPr>
        <p:spPr>
          <a:xfrm>
            <a:off x="4507328" y="2889250"/>
            <a:ext cx="17946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CARLOS</a:t>
            </a:r>
            <a:endParaRPr/>
          </a:p>
        </p:txBody>
      </p:sp>
      <p:sp>
        <p:nvSpPr>
          <p:cNvPr id="178" name="Google Shape;178;p10"/>
          <p:cNvSpPr txBox="1"/>
          <p:nvPr>
            <p:ph idx="6" type="subTitle"/>
          </p:nvPr>
        </p:nvSpPr>
        <p:spPr>
          <a:xfrm>
            <a:off x="6265197" y="2889250"/>
            <a:ext cx="17946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LAVANYA</a:t>
            </a:r>
            <a:endParaRPr/>
          </a:p>
        </p:txBody>
      </p:sp>
      <p:grpSp>
        <p:nvGrpSpPr>
          <p:cNvPr id="179" name="Google Shape;179;p10"/>
          <p:cNvGrpSpPr/>
          <p:nvPr/>
        </p:nvGrpSpPr>
        <p:grpSpPr>
          <a:xfrm>
            <a:off x="4632502" y="2233407"/>
            <a:ext cx="1544514" cy="339277"/>
            <a:chOff x="-811225" y="-1290625"/>
            <a:chExt cx="4876901" cy="133500"/>
          </a:xfrm>
        </p:grpSpPr>
        <p:sp>
          <p:nvSpPr>
            <p:cNvPr id="180" name="Google Shape;180;p10"/>
            <p:cNvSpPr/>
            <p:nvPr/>
          </p:nvSpPr>
          <p:spPr>
            <a:xfrm>
              <a:off x="-811225" y="-1290625"/>
              <a:ext cx="4007100" cy="13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522676" y="-1290625"/>
              <a:ext cx="3543000" cy="133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0"/>
            <p:cNvSpPr/>
            <p:nvPr/>
          </p:nvSpPr>
          <p:spPr>
            <a:xfrm flipH="1">
              <a:off x="63899" y="-1290625"/>
              <a:ext cx="935170" cy="133425"/>
            </a:xfrm>
            <a:prstGeom prst="flowChartInputOut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" name="Google Shape;183;p10"/>
          <p:cNvSpPr/>
          <p:nvPr/>
        </p:nvSpPr>
        <p:spPr>
          <a:xfrm>
            <a:off x="5104454" y="2102813"/>
            <a:ext cx="600600" cy="6006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4" name="Google Shape;184;p10"/>
          <p:cNvGrpSpPr/>
          <p:nvPr/>
        </p:nvGrpSpPr>
        <p:grpSpPr>
          <a:xfrm flipH="1">
            <a:off x="2743880" y="2233407"/>
            <a:ext cx="1544514" cy="339277"/>
            <a:chOff x="-811225" y="-1290625"/>
            <a:chExt cx="4876901" cy="133500"/>
          </a:xfrm>
        </p:grpSpPr>
        <p:sp>
          <p:nvSpPr>
            <p:cNvPr id="185" name="Google Shape;185;p10"/>
            <p:cNvSpPr/>
            <p:nvPr/>
          </p:nvSpPr>
          <p:spPr>
            <a:xfrm>
              <a:off x="-811225" y="-1290625"/>
              <a:ext cx="4007100" cy="13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522676" y="-1290625"/>
              <a:ext cx="3543000" cy="133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0"/>
            <p:cNvSpPr/>
            <p:nvPr/>
          </p:nvSpPr>
          <p:spPr>
            <a:xfrm flipH="1">
              <a:off x="63899" y="-1290625"/>
              <a:ext cx="935170" cy="133425"/>
            </a:xfrm>
            <a:prstGeom prst="flowChartInputOut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" name="Google Shape;188;p10"/>
          <p:cNvSpPr/>
          <p:nvPr/>
        </p:nvSpPr>
        <p:spPr>
          <a:xfrm flipH="1">
            <a:off x="3215842" y="2102813"/>
            <a:ext cx="600600" cy="6006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9" name="Google Shape;189;p10"/>
          <p:cNvGrpSpPr/>
          <p:nvPr/>
        </p:nvGrpSpPr>
        <p:grpSpPr>
          <a:xfrm flipH="1">
            <a:off x="6390498" y="2233407"/>
            <a:ext cx="1544514" cy="339277"/>
            <a:chOff x="-811225" y="-1290625"/>
            <a:chExt cx="4876901" cy="133500"/>
          </a:xfrm>
        </p:grpSpPr>
        <p:sp>
          <p:nvSpPr>
            <p:cNvPr id="190" name="Google Shape;190;p10"/>
            <p:cNvSpPr/>
            <p:nvPr/>
          </p:nvSpPr>
          <p:spPr>
            <a:xfrm>
              <a:off x="-811225" y="-1290625"/>
              <a:ext cx="4007100" cy="13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0"/>
            <p:cNvSpPr/>
            <p:nvPr/>
          </p:nvSpPr>
          <p:spPr>
            <a:xfrm>
              <a:off x="522676" y="-1290625"/>
              <a:ext cx="3543000" cy="13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0"/>
            <p:cNvSpPr/>
            <p:nvPr/>
          </p:nvSpPr>
          <p:spPr>
            <a:xfrm flipH="1">
              <a:off x="63899" y="-1290625"/>
              <a:ext cx="935170" cy="133425"/>
            </a:xfrm>
            <a:prstGeom prst="flowChartInputOutpu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p10"/>
          <p:cNvSpPr/>
          <p:nvPr/>
        </p:nvSpPr>
        <p:spPr>
          <a:xfrm flipH="1">
            <a:off x="6862460" y="2102813"/>
            <a:ext cx="600600" cy="6006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4" name="Google Shape;194;p10"/>
          <p:cNvGrpSpPr/>
          <p:nvPr/>
        </p:nvGrpSpPr>
        <p:grpSpPr>
          <a:xfrm>
            <a:off x="5247419" y="2223634"/>
            <a:ext cx="314662" cy="358971"/>
            <a:chOff x="-57940525" y="3590375"/>
            <a:chExt cx="279625" cy="319000"/>
          </a:xfrm>
        </p:grpSpPr>
        <p:sp>
          <p:nvSpPr>
            <p:cNvPr id="195" name="Google Shape;195;p10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0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0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0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0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" name="Google Shape;200;p10"/>
          <p:cNvGrpSpPr/>
          <p:nvPr/>
        </p:nvGrpSpPr>
        <p:grpSpPr>
          <a:xfrm>
            <a:off x="3338422" y="2245774"/>
            <a:ext cx="357198" cy="314690"/>
            <a:chOff x="-57176525" y="3610050"/>
            <a:chExt cx="317425" cy="279650"/>
          </a:xfrm>
        </p:grpSpPr>
        <p:sp>
          <p:nvSpPr>
            <p:cNvPr id="201" name="Google Shape;201;p10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0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0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0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0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" name="Google Shape;206;p10"/>
          <p:cNvGrpSpPr/>
          <p:nvPr/>
        </p:nvGrpSpPr>
        <p:grpSpPr>
          <a:xfrm>
            <a:off x="6983249" y="2235140"/>
            <a:ext cx="358999" cy="335958"/>
            <a:chOff x="-56394425" y="3600600"/>
            <a:chExt cx="319025" cy="298550"/>
          </a:xfrm>
        </p:grpSpPr>
        <p:sp>
          <p:nvSpPr>
            <p:cNvPr id="207" name="Google Shape;207;p10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0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0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0" name="Google Shape;210;p10"/>
          <p:cNvSpPr txBox="1"/>
          <p:nvPr/>
        </p:nvSpPr>
        <p:spPr>
          <a:xfrm>
            <a:off x="777230" y="2889250"/>
            <a:ext cx="17946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Ribeye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MATTHEW</a:t>
            </a:r>
            <a:endParaRPr/>
          </a:p>
        </p:txBody>
      </p:sp>
      <p:grpSp>
        <p:nvGrpSpPr>
          <p:cNvPr id="211" name="Google Shape;211;p10"/>
          <p:cNvGrpSpPr/>
          <p:nvPr/>
        </p:nvGrpSpPr>
        <p:grpSpPr>
          <a:xfrm flipH="1">
            <a:off x="902531" y="2233407"/>
            <a:ext cx="1544514" cy="339277"/>
            <a:chOff x="-811225" y="-1290625"/>
            <a:chExt cx="4876901" cy="133500"/>
          </a:xfrm>
        </p:grpSpPr>
        <p:sp>
          <p:nvSpPr>
            <p:cNvPr id="212" name="Google Shape;212;p10"/>
            <p:cNvSpPr/>
            <p:nvPr/>
          </p:nvSpPr>
          <p:spPr>
            <a:xfrm>
              <a:off x="-811225" y="-1290625"/>
              <a:ext cx="4007100" cy="13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0"/>
            <p:cNvSpPr/>
            <p:nvPr/>
          </p:nvSpPr>
          <p:spPr>
            <a:xfrm>
              <a:off x="522676" y="-1290625"/>
              <a:ext cx="3543000" cy="13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0"/>
            <p:cNvSpPr/>
            <p:nvPr/>
          </p:nvSpPr>
          <p:spPr>
            <a:xfrm flipH="1">
              <a:off x="63899" y="-1290625"/>
              <a:ext cx="935170" cy="133425"/>
            </a:xfrm>
            <a:prstGeom prst="flowChartInputOutpu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5" name="Google Shape;215;p10"/>
          <p:cNvSpPr/>
          <p:nvPr/>
        </p:nvSpPr>
        <p:spPr>
          <a:xfrm flipH="1">
            <a:off x="1374493" y="2102813"/>
            <a:ext cx="600600" cy="6006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6" name="Google Shape;216;p10"/>
          <p:cNvGrpSpPr/>
          <p:nvPr/>
        </p:nvGrpSpPr>
        <p:grpSpPr>
          <a:xfrm>
            <a:off x="1495280" y="2235140"/>
            <a:ext cx="358999" cy="335958"/>
            <a:chOff x="-56394425" y="3600600"/>
            <a:chExt cx="319025" cy="298550"/>
          </a:xfrm>
        </p:grpSpPr>
        <p:sp>
          <p:nvSpPr>
            <p:cNvPr id="217" name="Google Shape;217;p10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"/>
          <p:cNvSpPr txBox="1"/>
          <p:nvPr>
            <p:ph type="title"/>
          </p:nvPr>
        </p:nvSpPr>
        <p:spPr>
          <a:xfrm>
            <a:off x="713225" y="539500"/>
            <a:ext cx="68637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25" name="Google Shape;225;p2"/>
          <p:cNvSpPr txBox="1"/>
          <p:nvPr>
            <p:ph idx="2" type="title"/>
          </p:nvPr>
        </p:nvSpPr>
        <p:spPr>
          <a:xfrm>
            <a:off x="713425" y="1652599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accent3"/>
                </a:solidFill>
              </a:rPr>
              <a:t>01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26" name="Google Shape;226;p2"/>
          <p:cNvSpPr txBox="1"/>
          <p:nvPr>
            <p:ph idx="3" type="subTitle"/>
          </p:nvPr>
        </p:nvSpPr>
        <p:spPr>
          <a:xfrm>
            <a:off x="713425" y="19288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Group Goals</a:t>
            </a:r>
            <a:endParaRPr/>
          </a:p>
        </p:txBody>
      </p:sp>
      <p:sp>
        <p:nvSpPr>
          <p:cNvPr id="227" name="Google Shape;227;p2"/>
          <p:cNvSpPr txBox="1"/>
          <p:nvPr>
            <p:ph idx="4" type="title"/>
          </p:nvPr>
        </p:nvSpPr>
        <p:spPr>
          <a:xfrm>
            <a:off x="3167575" y="1652599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8" name="Google Shape;228;p2"/>
          <p:cNvSpPr txBox="1"/>
          <p:nvPr>
            <p:ph idx="6" type="subTitle"/>
          </p:nvPr>
        </p:nvSpPr>
        <p:spPr>
          <a:xfrm>
            <a:off x="3167471" y="19288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229" name="Google Shape;229;p2"/>
          <p:cNvSpPr txBox="1"/>
          <p:nvPr>
            <p:ph idx="7" type="title"/>
          </p:nvPr>
        </p:nvSpPr>
        <p:spPr>
          <a:xfrm>
            <a:off x="5621725" y="1652599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accent5"/>
                </a:solidFill>
              </a:rPr>
              <a:t>03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30" name="Google Shape;230;p2"/>
          <p:cNvSpPr txBox="1"/>
          <p:nvPr>
            <p:ph idx="9" type="subTitle"/>
          </p:nvPr>
        </p:nvSpPr>
        <p:spPr>
          <a:xfrm>
            <a:off x="5621618" y="19288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Our DATA &amp; Labeling</a:t>
            </a:r>
            <a:endParaRPr/>
          </a:p>
        </p:txBody>
      </p:sp>
      <p:sp>
        <p:nvSpPr>
          <p:cNvPr id="231" name="Google Shape;231;p2"/>
          <p:cNvSpPr txBox="1"/>
          <p:nvPr>
            <p:ph idx="13" type="title"/>
          </p:nvPr>
        </p:nvSpPr>
        <p:spPr>
          <a:xfrm>
            <a:off x="713425" y="3372400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32" name="Google Shape;232;p2"/>
          <p:cNvSpPr txBox="1"/>
          <p:nvPr>
            <p:ph idx="15" type="subTitle"/>
          </p:nvPr>
        </p:nvSpPr>
        <p:spPr>
          <a:xfrm>
            <a:off x="713427" y="36487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Image </a:t>
            </a:r>
            <a:r>
              <a:rPr lang="en"/>
              <a:t>Augmentation</a:t>
            </a:r>
            <a:endParaRPr/>
          </a:p>
        </p:txBody>
      </p:sp>
      <p:sp>
        <p:nvSpPr>
          <p:cNvPr id="233" name="Google Shape;233;p2"/>
          <p:cNvSpPr txBox="1"/>
          <p:nvPr>
            <p:ph idx="16" type="title"/>
          </p:nvPr>
        </p:nvSpPr>
        <p:spPr>
          <a:xfrm>
            <a:off x="3167575" y="3372400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34" name="Google Shape;234;p2"/>
          <p:cNvSpPr txBox="1"/>
          <p:nvPr>
            <p:ph idx="18" type="subTitle"/>
          </p:nvPr>
        </p:nvSpPr>
        <p:spPr>
          <a:xfrm>
            <a:off x="3167577" y="36487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YOLO v5 Model</a:t>
            </a:r>
            <a:endParaRPr/>
          </a:p>
        </p:txBody>
      </p:sp>
      <p:sp>
        <p:nvSpPr>
          <p:cNvPr id="235" name="Google Shape;235;p2"/>
          <p:cNvSpPr txBox="1"/>
          <p:nvPr>
            <p:ph idx="19" type="title"/>
          </p:nvPr>
        </p:nvSpPr>
        <p:spPr>
          <a:xfrm>
            <a:off x="5621725" y="3372400"/>
            <a:ext cx="1955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accent2"/>
                </a:solidFill>
              </a:rPr>
              <a:t>06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36" name="Google Shape;236;p2"/>
          <p:cNvSpPr txBox="1"/>
          <p:nvPr>
            <p:ph idx="21" type="subTitle"/>
          </p:nvPr>
        </p:nvSpPr>
        <p:spPr>
          <a:xfrm>
            <a:off x="5621727" y="3648700"/>
            <a:ext cx="19551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PREDICTIONS</a:t>
            </a:r>
            <a:endParaRPr/>
          </a:p>
        </p:txBody>
      </p:sp>
      <p:cxnSp>
        <p:nvCxnSpPr>
          <p:cNvPr id="237" name="Google Shape;237;p2"/>
          <p:cNvCxnSpPr/>
          <p:nvPr/>
        </p:nvCxnSpPr>
        <p:spPr>
          <a:xfrm>
            <a:off x="7964500" y="-4750"/>
            <a:ext cx="0" cy="5162400"/>
          </a:xfrm>
          <a:prstGeom prst="straightConnector1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38" name="Google Shape;238;p2"/>
          <p:cNvGrpSpPr/>
          <p:nvPr/>
        </p:nvGrpSpPr>
        <p:grpSpPr>
          <a:xfrm>
            <a:off x="4667290" y="923325"/>
            <a:ext cx="4476507" cy="133500"/>
            <a:chOff x="-811225" y="-1290625"/>
            <a:chExt cx="4876901" cy="133500"/>
          </a:xfrm>
        </p:grpSpPr>
        <p:sp>
          <p:nvSpPr>
            <p:cNvPr id="239" name="Google Shape;239;p2"/>
            <p:cNvSpPr/>
            <p:nvPr/>
          </p:nvSpPr>
          <p:spPr>
            <a:xfrm>
              <a:off x="-811225" y="-1290625"/>
              <a:ext cx="4007100" cy="13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22676" y="-1290625"/>
              <a:ext cx="3543000" cy="133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"/>
            <p:cNvSpPr/>
            <p:nvPr/>
          </p:nvSpPr>
          <p:spPr>
            <a:xfrm flipH="1">
              <a:off x="63899" y="-1290625"/>
              <a:ext cx="935170" cy="133425"/>
            </a:xfrm>
            <a:prstGeom prst="flowChartInputOutpu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" name="Google Shape;242;p2"/>
          <p:cNvGrpSpPr/>
          <p:nvPr/>
        </p:nvGrpSpPr>
        <p:grpSpPr>
          <a:xfrm rot="5400000">
            <a:off x="6998898" y="3988418"/>
            <a:ext cx="2120686" cy="189499"/>
            <a:chOff x="1031499" y="140013"/>
            <a:chExt cx="2797002" cy="249900"/>
          </a:xfrm>
        </p:grpSpPr>
        <p:grpSp>
          <p:nvGrpSpPr>
            <p:cNvPr id="243" name="Google Shape;243;p2"/>
            <p:cNvGrpSpPr/>
            <p:nvPr/>
          </p:nvGrpSpPr>
          <p:grpSpPr>
            <a:xfrm rot="5400000">
              <a:off x="3008212" y="-430376"/>
              <a:ext cx="249900" cy="1390676"/>
              <a:chOff x="8049324" y="3290824"/>
              <a:chExt cx="249900" cy="1390676"/>
            </a:xfrm>
          </p:grpSpPr>
          <p:sp>
            <p:nvSpPr>
              <p:cNvPr id="244" name="Google Shape;244;p2"/>
              <p:cNvSpPr/>
              <p:nvPr/>
            </p:nvSpPr>
            <p:spPr>
              <a:xfrm>
                <a:off x="8049324" y="4431300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8049324" y="4146182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8049324" y="3861065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8049324" y="3575944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8049324" y="3290824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2"/>
            <p:cNvGrpSpPr/>
            <p:nvPr/>
          </p:nvGrpSpPr>
          <p:grpSpPr>
            <a:xfrm rot="5400000">
              <a:off x="1601887" y="-430376"/>
              <a:ext cx="249900" cy="1390676"/>
              <a:chOff x="8049324" y="3290824"/>
              <a:chExt cx="249900" cy="1390676"/>
            </a:xfrm>
          </p:grpSpPr>
          <p:sp>
            <p:nvSpPr>
              <p:cNvPr id="250" name="Google Shape;250;p2"/>
              <p:cNvSpPr/>
              <p:nvPr/>
            </p:nvSpPr>
            <p:spPr>
              <a:xfrm>
                <a:off x="8049324" y="4431300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8049324" y="4146182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8049324" y="3861065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8049324" y="3575944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8049324" y="3290824"/>
                <a:ext cx="249900" cy="250200"/>
              </a:xfrm>
              <a:prstGeom prst="smileyFace">
                <a:avLst>
                  <a:gd fmla="val 4653" name="adj"/>
                </a:avLst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55" name="Google Shape;255;p2"/>
          <p:cNvCxnSpPr/>
          <p:nvPr/>
        </p:nvCxnSpPr>
        <p:spPr>
          <a:xfrm>
            <a:off x="717225" y="1662250"/>
            <a:ext cx="0" cy="118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6" name="Google Shape;256;p2"/>
          <p:cNvCxnSpPr/>
          <p:nvPr/>
        </p:nvCxnSpPr>
        <p:spPr>
          <a:xfrm>
            <a:off x="3177225" y="1662250"/>
            <a:ext cx="0" cy="118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7" name="Google Shape;257;p2"/>
          <p:cNvCxnSpPr/>
          <p:nvPr/>
        </p:nvCxnSpPr>
        <p:spPr>
          <a:xfrm>
            <a:off x="5621725" y="1662250"/>
            <a:ext cx="0" cy="118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8" name="Google Shape;258;p2"/>
          <p:cNvCxnSpPr/>
          <p:nvPr/>
        </p:nvCxnSpPr>
        <p:spPr>
          <a:xfrm>
            <a:off x="717225" y="3372400"/>
            <a:ext cx="0" cy="118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9" name="Google Shape;259;p2"/>
          <p:cNvCxnSpPr/>
          <p:nvPr/>
        </p:nvCxnSpPr>
        <p:spPr>
          <a:xfrm>
            <a:off x="3177225" y="3372400"/>
            <a:ext cx="0" cy="118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0" name="Google Shape;260;p2"/>
          <p:cNvCxnSpPr/>
          <p:nvPr/>
        </p:nvCxnSpPr>
        <p:spPr>
          <a:xfrm>
            <a:off x="5621725" y="3372400"/>
            <a:ext cx="0" cy="118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OVERVIEW &amp; Group Goals</a:t>
            </a:r>
            <a:endParaRPr/>
          </a:p>
        </p:txBody>
      </p:sp>
      <p:sp>
        <p:nvSpPr>
          <p:cNvPr id="266" name="Google Shape;266;p3"/>
          <p:cNvSpPr txBox="1"/>
          <p:nvPr/>
        </p:nvSpPr>
        <p:spPr>
          <a:xfrm>
            <a:off x="791936" y="1763486"/>
            <a:ext cx="71682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>
                <a:solidFill>
                  <a:schemeClr val="dk1"/>
                </a:solidFill>
              </a:rPr>
              <a:t>Why Image Recognition?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Work with raw image data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Leverage computer vision techniques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Google Colab exposure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>
                <a:solidFill>
                  <a:schemeClr val="dk1"/>
                </a:solidFill>
              </a:rPr>
              <a:t>Why American Sign Language (ASL)?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~500,000 individuals whose primary language is sign language</a:t>
            </a:r>
            <a:endParaRPr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These individuals are being left behind as other Natural Language Processing technologies advance.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d07e02e5ac_0_0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yolo?</a:t>
            </a:r>
            <a:endParaRPr/>
          </a:p>
        </p:txBody>
      </p:sp>
      <p:sp>
        <p:nvSpPr>
          <p:cNvPr id="272" name="Google Shape;272;gd07e02e5ac_0_0"/>
          <p:cNvSpPr txBox="1"/>
          <p:nvPr/>
        </p:nvSpPr>
        <p:spPr>
          <a:xfrm>
            <a:off x="2509550" y="2224825"/>
            <a:ext cx="355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“You Only Look Once”</a:t>
            </a:r>
            <a:endParaRPr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id="273" name="Google Shape;273;gd07e02e5ac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0500" y="1739176"/>
            <a:ext cx="1477894" cy="4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d07e02e5ac_0_0"/>
          <p:cNvSpPr txBox="1"/>
          <p:nvPr/>
        </p:nvSpPr>
        <p:spPr>
          <a:xfrm>
            <a:off x="362400" y="2676850"/>
            <a:ext cx="3188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Single-Stage Object Detector</a:t>
            </a:r>
            <a:endParaRPr b="1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●"/>
            </a:pPr>
            <a:r>
              <a:rPr b="1" lang="en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Model Backbone</a:t>
            </a:r>
            <a:endParaRPr b="1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○"/>
            </a:pPr>
            <a:r>
              <a:rPr b="1" lang="en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Cross-stage Partial Networks</a:t>
            </a:r>
            <a:endParaRPr b="1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●"/>
            </a:pPr>
            <a:r>
              <a:rPr b="1" lang="en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Model Neck</a:t>
            </a:r>
            <a:endParaRPr b="1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○"/>
            </a:pPr>
            <a:r>
              <a:rPr b="1" lang="en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PANet</a:t>
            </a:r>
            <a:endParaRPr b="1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●"/>
            </a:pPr>
            <a:r>
              <a:rPr b="1" lang="en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Model Head</a:t>
            </a:r>
            <a:endParaRPr b="1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Char char="○"/>
            </a:pPr>
            <a:r>
              <a:rPr b="1" lang="en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Final Output</a:t>
            </a:r>
            <a:endParaRPr b="1">
              <a:solidFill>
                <a:schemeClr val="dk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75" name="Google Shape;275;gd07e02e5ac_0_0"/>
          <p:cNvSpPr txBox="1"/>
          <p:nvPr/>
        </p:nvSpPr>
        <p:spPr>
          <a:xfrm>
            <a:off x="5454325" y="2612450"/>
            <a:ext cx="2976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4D4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Model Summary</a:t>
            </a:r>
            <a:endParaRPr>
              <a:solidFill>
                <a:srgbClr val="D4D4D4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  <a:buFont typeface="Darker Grotesque"/>
              <a:buChar char="●"/>
            </a:pPr>
            <a:r>
              <a:rPr lang="en">
                <a:solidFill>
                  <a:srgbClr val="D4D4D4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Layers: 191</a:t>
            </a:r>
            <a:endParaRPr>
              <a:solidFill>
                <a:srgbClr val="D4D4D4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  <a:buFont typeface="Darker Grotesque"/>
              <a:buChar char="●"/>
            </a:pPr>
            <a:r>
              <a:rPr lang="en">
                <a:solidFill>
                  <a:srgbClr val="D4D4D4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Parameters: 7,468,160</a:t>
            </a:r>
            <a:endParaRPr>
              <a:solidFill>
                <a:srgbClr val="D4D4D4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  <a:buFont typeface="Darker Grotesque"/>
              <a:buChar char="●"/>
            </a:pPr>
            <a:r>
              <a:rPr lang="en">
                <a:solidFill>
                  <a:srgbClr val="D4D4D4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Gradients</a:t>
            </a:r>
            <a:r>
              <a:rPr lang="en">
                <a:solidFill>
                  <a:srgbClr val="D4D4D4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: 7,468,160</a:t>
            </a:r>
            <a:endParaRPr>
              <a:solidFill>
                <a:srgbClr val="D4D4D4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  <a:buFont typeface="Darker Grotesque"/>
              <a:buChar char="●"/>
            </a:pPr>
            <a:r>
              <a:rPr lang="en">
                <a:solidFill>
                  <a:srgbClr val="D4D4D4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Activation Function: LeakyRelu, Sigmoid</a:t>
            </a:r>
            <a:endParaRPr>
              <a:solidFill>
                <a:srgbClr val="D4D4D4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4D4D4"/>
              </a:buClr>
              <a:buSzPts val="1400"/>
              <a:buFont typeface="Darker Grotesque"/>
              <a:buChar char="●"/>
            </a:pPr>
            <a:r>
              <a:rPr lang="en">
                <a:solidFill>
                  <a:srgbClr val="D4D4D4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Optimizer: SGD</a:t>
            </a:r>
            <a:endParaRPr>
              <a:solidFill>
                <a:srgbClr val="D4D4D4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9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RESOURCES And Shout-Outs</a:t>
            </a:r>
            <a:endParaRPr/>
          </a:p>
        </p:txBody>
      </p:sp>
      <p:sp>
        <p:nvSpPr>
          <p:cNvPr id="281" name="Google Shape;281;p9"/>
          <p:cNvSpPr/>
          <p:nvPr/>
        </p:nvSpPr>
        <p:spPr>
          <a:xfrm>
            <a:off x="310243" y="1771650"/>
            <a:ext cx="8009164" cy="1277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Yolov5 GitHub: </a:t>
            </a:r>
            <a:r>
              <a:rPr b="1" i="0" lang="en" sz="11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https://github.com/ultralytics/yolov5</a:t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100" u="none" cap="none" strike="noStrike">
                <a:solidFill>
                  <a:schemeClr val="dk1"/>
                </a:solidFill>
              </a:rPr>
              <a:t>PyTorch:</a:t>
            </a:r>
            <a:r>
              <a:rPr b="1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https://pytorch.org/</a:t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Wandb.ai:</a:t>
            </a:r>
            <a:r>
              <a:rPr b="1" lang="en" sz="1100">
                <a:solidFill>
                  <a:schemeClr val="dk1"/>
                </a:solidFill>
              </a:rPr>
              <a:t> </a:t>
            </a:r>
            <a:r>
              <a:rPr b="1" lang="en" sz="1100" u="sng">
                <a:solidFill>
                  <a:schemeClr val="dk1"/>
                </a:solidFill>
              </a:rPr>
              <a:t>https://wandb.ai/</a:t>
            </a:r>
            <a:endParaRPr b="1" sz="11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Labeling Software labeling: </a:t>
            </a:r>
            <a:r>
              <a:rPr b="1" lang="en" sz="1100" u="sng">
                <a:solidFill>
                  <a:schemeClr val="dk1"/>
                </a:solidFill>
              </a:rPr>
              <a:t>https://cvat.org/</a:t>
            </a:r>
            <a:endParaRPr b="1" sz="1100" u="sng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Keras Preprocessing: </a:t>
            </a:r>
            <a:r>
              <a:rPr b="1" lang="en" sz="1100" u="sng">
                <a:solidFill>
                  <a:schemeClr val="dk1"/>
                </a:solidFill>
              </a:rPr>
              <a:t>https://keras.io/api/preprocessing/ </a:t>
            </a:r>
            <a:endParaRPr b="1" i="0" sz="1100" u="sng" cap="none" strike="noStrike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Roboflow</a:t>
            </a:r>
            <a:r>
              <a:rPr lang="en" sz="1100">
                <a:solidFill>
                  <a:schemeClr val="dk1"/>
                </a:solidFill>
              </a:rPr>
              <a:t>: </a:t>
            </a:r>
            <a:r>
              <a:rPr b="1" lang="en" sz="1100" u="sng">
                <a:solidFill>
                  <a:schemeClr val="dk1"/>
                </a:solidFill>
              </a:rPr>
              <a:t>https://app.roboflow.com/</a:t>
            </a:r>
            <a:endParaRPr b="1" i="0" sz="1100" u="sng" cap="none" strike="noStrike">
              <a:solidFill>
                <a:schemeClr val="dk1"/>
              </a:solidFill>
            </a:endParaRPr>
          </a:p>
        </p:txBody>
      </p:sp>
      <p:pic>
        <p:nvPicPr>
          <p:cNvPr id="282" name="Google Shape;282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6450" y="4302425"/>
            <a:ext cx="1495950" cy="43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72778" y="3262627"/>
            <a:ext cx="1161022" cy="54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97397" y="3212850"/>
            <a:ext cx="696278" cy="6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660700" y="3262625"/>
            <a:ext cx="1474988" cy="43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375754" y="4302428"/>
            <a:ext cx="1697021" cy="43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"/>
          <p:cNvSpPr/>
          <p:nvPr/>
        </p:nvSpPr>
        <p:spPr>
          <a:xfrm flipH="1">
            <a:off x="1243469" y="1964450"/>
            <a:ext cx="682200" cy="6822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4"/>
          <p:cNvSpPr/>
          <p:nvPr/>
        </p:nvSpPr>
        <p:spPr>
          <a:xfrm flipH="1">
            <a:off x="3235085" y="1964450"/>
            <a:ext cx="682200" cy="6822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4"/>
          <p:cNvSpPr/>
          <p:nvPr/>
        </p:nvSpPr>
        <p:spPr>
          <a:xfrm flipH="1">
            <a:off x="5226702" y="1964450"/>
            <a:ext cx="682200" cy="6822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4"/>
          <p:cNvSpPr/>
          <p:nvPr/>
        </p:nvSpPr>
        <p:spPr>
          <a:xfrm flipH="1">
            <a:off x="7218319" y="1964450"/>
            <a:ext cx="682200" cy="6822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4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296" name="Google Shape;296;p4"/>
          <p:cNvSpPr txBox="1"/>
          <p:nvPr>
            <p:ph idx="1" type="subTitle"/>
          </p:nvPr>
        </p:nvSpPr>
        <p:spPr>
          <a:xfrm>
            <a:off x="4696460" y="3043624"/>
            <a:ext cx="1742700" cy="7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600"/>
              <a:buNone/>
            </a:pPr>
            <a:r>
              <a:rPr lang="en"/>
              <a:t>Leveraged Roboflow augmentation to get additional images</a:t>
            </a:r>
            <a:endParaRPr/>
          </a:p>
        </p:txBody>
      </p:sp>
      <p:sp>
        <p:nvSpPr>
          <p:cNvPr id="297" name="Google Shape;297;p4"/>
          <p:cNvSpPr txBox="1"/>
          <p:nvPr>
            <p:ph idx="2" type="subTitle"/>
          </p:nvPr>
        </p:nvSpPr>
        <p:spPr>
          <a:xfrm>
            <a:off x="2704835" y="2696575"/>
            <a:ext cx="17427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Labeling</a:t>
            </a:r>
            <a:endParaRPr/>
          </a:p>
        </p:txBody>
      </p:sp>
      <p:sp>
        <p:nvSpPr>
          <p:cNvPr id="298" name="Google Shape;298;p4"/>
          <p:cNvSpPr txBox="1"/>
          <p:nvPr>
            <p:ph idx="3" type="subTitle"/>
          </p:nvPr>
        </p:nvSpPr>
        <p:spPr>
          <a:xfrm>
            <a:off x="2704825" y="3118500"/>
            <a:ext cx="18243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600"/>
              <a:buNone/>
            </a:pPr>
            <a:r>
              <a:rPr lang="en"/>
              <a:t>Assigning each image a bounding box and classification</a:t>
            </a:r>
            <a:endParaRPr/>
          </a:p>
        </p:txBody>
      </p:sp>
      <p:sp>
        <p:nvSpPr>
          <p:cNvPr id="299" name="Google Shape;299;p4"/>
          <p:cNvSpPr txBox="1"/>
          <p:nvPr>
            <p:ph idx="4" type="subTitle"/>
          </p:nvPr>
        </p:nvSpPr>
        <p:spPr>
          <a:xfrm>
            <a:off x="4696452" y="2671613"/>
            <a:ext cx="17427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Augmentation</a:t>
            </a:r>
            <a:endParaRPr/>
          </a:p>
        </p:txBody>
      </p:sp>
      <p:sp>
        <p:nvSpPr>
          <p:cNvPr id="300" name="Google Shape;300;p4"/>
          <p:cNvSpPr txBox="1"/>
          <p:nvPr>
            <p:ph idx="5" type="subTitle"/>
          </p:nvPr>
        </p:nvSpPr>
        <p:spPr>
          <a:xfrm>
            <a:off x="6688069" y="3068574"/>
            <a:ext cx="1742700" cy="8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600"/>
              <a:buNone/>
            </a:pPr>
            <a:r>
              <a:rPr lang="en"/>
              <a:t>Training and Testing on our custom data</a:t>
            </a:r>
            <a:endParaRPr/>
          </a:p>
        </p:txBody>
      </p:sp>
      <p:sp>
        <p:nvSpPr>
          <p:cNvPr id="301" name="Google Shape;301;p4"/>
          <p:cNvSpPr txBox="1"/>
          <p:nvPr>
            <p:ph idx="6" type="subTitle"/>
          </p:nvPr>
        </p:nvSpPr>
        <p:spPr>
          <a:xfrm>
            <a:off x="6688069" y="2696575"/>
            <a:ext cx="17427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Yolov5</a:t>
            </a:r>
            <a:endParaRPr/>
          </a:p>
        </p:txBody>
      </p:sp>
      <p:sp>
        <p:nvSpPr>
          <p:cNvPr id="302" name="Google Shape;302;p4"/>
          <p:cNvSpPr txBox="1"/>
          <p:nvPr>
            <p:ph idx="7" type="subTitle"/>
          </p:nvPr>
        </p:nvSpPr>
        <p:spPr>
          <a:xfrm>
            <a:off x="713194" y="3458700"/>
            <a:ext cx="17427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600"/>
              <a:buNone/>
            </a:pPr>
            <a:r>
              <a:rPr lang="en"/>
              <a:t>Created ASL images </a:t>
            </a:r>
            <a:endParaRPr/>
          </a:p>
        </p:txBody>
      </p:sp>
      <p:sp>
        <p:nvSpPr>
          <p:cNvPr id="303" name="Google Shape;303;p4"/>
          <p:cNvSpPr txBox="1"/>
          <p:nvPr>
            <p:ph idx="8" type="subTitle"/>
          </p:nvPr>
        </p:nvSpPr>
        <p:spPr>
          <a:xfrm>
            <a:off x="713219" y="2696575"/>
            <a:ext cx="17427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3000"/>
              <a:buNone/>
            </a:pPr>
            <a:r>
              <a:rPr lang="en"/>
              <a:t>Creating OUr Dataset</a:t>
            </a:r>
            <a:endParaRPr/>
          </a:p>
        </p:txBody>
      </p:sp>
      <p:grpSp>
        <p:nvGrpSpPr>
          <p:cNvPr id="304" name="Google Shape;304;p4"/>
          <p:cNvGrpSpPr/>
          <p:nvPr/>
        </p:nvGrpSpPr>
        <p:grpSpPr>
          <a:xfrm>
            <a:off x="1403102" y="2127704"/>
            <a:ext cx="362933" cy="356040"/>
            <a:chOff x="-1183550" y="3586525"/>
            <a:chExt cx="296175" cy="290550"/>
          </a:xfrm>
        </p:grpSpPr>
        <p:sp>
          <p:nvSpPr>
            <p:cNvPr id="305" name="Google Shape;305;p4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" name="Google Shape;314;p4"/>
          <p:cNvGrpSpPr/>
          <p:nvPr/>
        </p:nvGrpSpPr>
        <p:grpSpPr>
          <a:xfrm>
            <a:off x="5388765" y="2126650"/>
            <a:ext cx="358093" cy="358123"/>
            <a:chOff x="-5251625" y="3272950"/>
            <a:chExt cx="292225" cy="292250"/>
          </a:xfrm>
        </p:grpSpPr>
        <p:sp>
          <p:nvSpPr>
            <p:cNvPr id="315" name="Google Shape;315;p4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8" name="Google Shape;318;p4"/>
          <p:cNvGrpSpPr/>
          <p:nvPr/>
        </p:nvGrpSpPr>
        <p:grpSpPr>
          <a:xfrm>
            <a:off x="3394244" y="2126435"/>
            <a:ext cx="363883" cy="358583"/>
            <a:chOff x="-5254775" y="3631325"/>
            <a:chExt cx="296950" cy="292625"/>
          </a:xfrm>
        </p:grpSpPr>
        <p:sp>
          <p:nvSpPr>
            <p:cNvPr id="319" name="Google Shape;319;p4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6" name="Google Shape;326;p4"/>
          <p:cNvGrpSpPr/>
          <p:nvPr/>
        </p:nvGrpSpPr>
        <p:grpSpPr>
          <a:xfrm>
            <a:off x="7380379" y="2138284"/>
            <a:ext cx="358093" cy="334932"/>
            <a:chOff x="-4118225" y="3990475"/>
            <a:chExt cx="292225" cy="273325"/>
          </a:xfrm>
        </p:grpSpPr>
        <p:sp>
          <p:nvSpPr>
            <p:cNvPr id="327" name="Google Shape;327;p4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4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4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4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Check out few LABELS</a:t>
            </a:r>
            <a:endParaRPr/>
          </a:p>
        </p:txBody>
      </p:sp>
      <p:pic>
        <p:nvPicPr>
          <p:cNvPr descr="A picture containing text, indoor, game, different&#10;&#10;Description automatically generated" id="336" name="Google Shape;33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85" y="1695419"/>
            <a:ext cx="4078087" cy="17526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indoor, game, different&#10;&#10;Description automatically generated" id="337" name="Google Shape;33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98472" y="2890156"/>
            <a:ext cx="4572000" cy="19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6"/>
          <p:cNvSpPr txBox="1"/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YOLO v5 Model</a:t>
            </a:r>
            <a:endParaRPr/>
          </a:p>
        </p:txBody>
      </p:sp>
      <p:sp>
        <p:nvSpPr>
          <p:cNvPr id="343" name="Google Shape;343;p6"/>
          <p:cNvSpPr txBox="1"/>
          <p:nvPr/>
        </p:nvSpPr>
        <p:spPr>
          <a:xfrm>
            <a:off x="914675" y="1780650"/>
            <a:ext cx="7314600" cy="15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82C6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python train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 --img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640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--batch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--epochs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--data asl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yaml --weights yolov5s</a:t>
            </a:r>
            <a:r>
              <a:rPr lang="en" sz="105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pt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What does this piece of command line code do?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ato"/>
              <a:buChar char="○"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--img 640: Tells YOLOv5 what size the images are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ato"/>
              <a:buChar char="○"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--batch 50: Sets the batch size for processing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ato"/>
              <a:buChar char="○"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--epochs: Sets the length of time for training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ato"/>
              <a:buChar char="○"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--data asl.yaml: Where the train/test directories are, as well as a list of labels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ato"/>
              <a:buChar char="○"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--weights yolov5s.pt: Pretrained weights provided by YOLOv5 Github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appy V Signs Social Media by Slidesgo">
  <a:themeElements>
    <a:clrScheme name="Simple Light">
      <a:dk1>
        <a:srgbClr val="EAEAEA"/>
      </a:dk1>
      <a:lt1>
        <a:srgbClr val="1C1C1C"/>
      </a:lt1>
      <a:dk2>
        <a:srgbClr val="EAEAEA"/>
      </a:dk2>
      <a:lt2>
        <a:srgbClr val="1C1C1C"/>
      </a:lt2>
      <a:accent1>
        <a:srgbClr val="FDF600"/>
      </a:accent1>
      <a:accent2>
        <a:srgbClr val="FDF600"/>
      </a:accent2>
      <a:accent3>
        <a:srgbClr val="00FFFF"/>
      </a:accent3>
      <a:accent4>
        <a:srgbClr val="00FFFF"/>
      </a:accent4>
      <a:accent5>
        <a:srgbClr val="FF5700"/>
      </a:accent5>
      <a:accent6>
        <a:srgbClr val="FF5700"/>
      </a:accent6>
      <a:hlink>
        <a:srgbClr val="EAEAE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